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76"/>
  </p:notesMasterIdLst>
  <p:sldIdLst>
    <p:sldId id="257" r:id="rId2"/>
    <p:sldId id="259"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47" r:id="rId68"/>
    <p:sldId id="325" r:id="rId69"/>
    <p:sldId id="326" r:id="rId70"/>
    <p:sldId id="327" r:id="rId71"/>
    <p:sldId id="328" r:id="rId72"/>
    <p:sldId id="343" r:id="rId73"/>
    <p:sldId id="345" r:id="rId74"/>
    <p:sldId id="346"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82"/>
      </p:cViewPr>
      <p:guideLst/>
    </p:cSldViewPr>
  </p:slideViewPr>
  <p:notesTextViewPr>
    <p:cViewPr>
      <p:scale>
        <a:sx n="1" d="1"/>
        <a:sy n="1" d="1"/>
      </p:scale>
      <p:origin x="0" y="0"/>
    </p:cViewPr>
  </p:notesTextViewPr>
  <p:sorterViewPr>
    <p:cViewPr varScale="1">
      <p:scale>
        <a:sx n="100" d="100"/>
        <a:sy n="100" d="100"/>
      </p:scale>
      <p:origin x="0" y="-128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A9C371-99C2-4ECE-A692-28B2FDB6C5FE}" type="datetimeFigureOut">
              <a:rPr lang="en-US" smtClean="0"/>
              <a:t>3/17/2016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E8C65-A2DD-4FC6-A7EF-B69FBF35065B}" type="slidenum">
              <a:rPr lang="en-US" smtClean="0"/>
              <a:t>‹#›</a:t>
            </a:fld>
            <a:endParaRPr lang="en-US"/>
          </a:p>
        </p:txBody>
      </p:sp>
    </p:spTree>
    <p:extLst>
      <p:ext uri="{BB962C8B-B14F-4D97-AF65-F5344CB8AC3E}">
        <p14:creationId xmlns:p14="http://schemas.microsoft.com/office/powerpoint/2010/main" val="3007367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117764" name="Rectangl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094130D-B9EC-4B4D-8493-BA8658D4E572}" type="slidenum">
              <a:rPr lang="en-US" altLang="en-US" smtClean="0"/>
              <a:pPr eaLnBrk="1" hangingPunct="1">
                <a:spcBef>
                  <a:spcPct val="0"/>
                </a:spcBef>
              </a:pPr>
              <a:t>2</a:t>
            </a:fld>
            <a:endParaRPr lang="en-US" altLang="en-US" smtClean="0"/>
          </a:p>
        </p:txBody>
      </p:sp>
    </p:spTree>
    <p:extLst>
      <p:ext uri="{BB962C8B-B14F-4D97-AF65-F5344CB8AC3E}">
        <p14:creationId xmlns:p14="http://schemas.microsoft.com/office/powerpoint/2010/main" val="2088794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117764" name="Rectangl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094130D-B9EC-4B4D-8493-BA8658D4E572}" type="slidenum">
              <a:rPr lang="en-US" altLang="en-US" smtClean="0"/>
              <a:pPr eaLnBrk="1" hangingPunct="1">
                <a:spcBef>
                  <a:spcPct val="0"/>
                </a:spcBef>
              </a:pPr>
              <a:t>5</a:t>
            </a:fld>
            <a:endParaRPr lang="en-US" altLang="en-US" smtClean="0"/>
          </a:p>
        </p:txBody>
      </p:sp>
    </p:spTree>
    <p:extLst>
      <p:ext uri="{BB962C8B-B14F-4D97-AF65-F5344CB8AC3E}">
        <p14:creationId xmlns:p14="http://schemas.microsoft.com/office/powerpoint/2010/main" val="2659640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117764" name="Rectangl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094130D-B9EC-4B4D-8493-BA8658D4E572}" type="slidenum">
              <a:rPr lang="en-US" altLang="en-US" smtClean="0"/>
              <a:pPr eaLnBrk="1" hangingPunct="1">
                <a:spcBef>
                  <a:spcPct val="0"/>
                </a:spcBef>
              </a:pPr>
              <a:t>6</a:t>
            </a:fld>
            <a:endParaRPr lang="en-US" altLang="en-US" smtClean="0"/>
          </a:p>
        </p:txBody>
      </p:sp>
    </p:spTree>
    <p:extLst>
      <p:ext uri="{BB962C8B-B14F-4D97-AF65-F5344CB8AC3E}">
        <p14:creationId xmlns:p14="http://schemas.microsoft.com/office/powerpoint/2010/main" val="2305316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117764" name="Rectangl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094130D-B9EC-4B4D-8493-BA8658D4E572}" type="slidenum">
              <a:rPr lang="en-US" altLang="en-US" smtClean="0"/>
              <a:pPr eaLnBrk="1" hangingPunct="1">
                <a:spcBef>
                  <a:spcPct val="0"/>
                </a:spcBef>
              </a:pPr>
              <a:t>7</a:t>
            </a:fld>
            <a:endParaRPr lang="en-US" altLang="en-US" smtClean="0"/>
          </a:p>
        </p:txBody>
      </p:sp>
    </p:spTree>
    <p:extLst>
      <p:ext uri="{BB962C8B-B14F-4D97-AF65-F5344CB8AC3E}">
        <p14:creationId xmlns:p14="http://schemas.microsoft.com/office/powerpoint/2010/main" val="4232095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117764" name="Rectangl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094130D-B9EC-4B4D-8493-BA8658D4E572}" type="slidenum">
              <a:rPr lang="en-US" altLang="en-US" smtClean="0"/>
              <a:pPr eaLnBrk="1" hangingPunct="1">
                <a:spcBef>
                  <a:spcPct val="0"/>
                </a:spcBef>
              </a:pPr>
              <a:t>8</a:t>
            </a:fld>
            <a:endParaRPr lang="en-US" altLang="en-US" smtClean="0"/>
          </a:p>
        </p:txBody>
      </p:sp>
    </p:spTree>
    <p:extLst>
      <p:ext uri="{BB962C8B-B14F-4D97-AF65-F5344CB8AC3E}">
        <p14:creationId xmlns:p14="http://schemas.microsoft.com/office/powerpoint/2010/main" val="121724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ea typeface="ＭＳ Ｐゴシック" pitchFamily="34" charset="-128"/>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01911C1-20AA-4CD4-A58D-41D69077A8C1}" type="slidenum">
              <a:rPr lang="en-US" altLang="en-US" smtClean="0"/>
              <a:pPr eaLnBrk="1" hangingPunct="1">
                <a:spcBef>
                  <a:spcPct val="0"/>
                </a:spcBef>
              </a:pPr>
              <a:t>10</a:t>
            </a:fld>
            <a:endParaRPr lang="en-US" altLang="en-US" smtClean="0"/>
          </a:p>
        </p:txBody>
      </p:sp>
    </p:spTree>
    <p:extLst>
      <p:ext uri="{BB962C8B-B14F-4D97-AF65-F5344CB8AC3E}">
        <p14:creationId xmlns:p14="http://schemas.microsoft.com/office/powerpoint/2010/main" val="2346176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F6EC8E84-5084-4050-93C4-EE6F7BBA9723}" type="slidenum">
              <a:rPr lang="en-US" altLang="en-US" smtClean="0"/>
              <a:pPr eaLnBrk="1" hangingPunct="1">
                <a:spcBef>
                  <a:spcPct val="0"/>
                </a:spcBef>
              </a:pPr>
              <a:t>11</a:t>
            </a:fld>
            <a:endParaRPr lang="en-US" altLang="en-US" smtClean="0"/>
          </a:p>
        </p:txBody>
      </p:sp>
    </p:spTree>
    <p:extLst>
      <p:ext uri="{BB962C8B-B14F-4D97-AF65-F5344CB8AC3E}">
        <p14:creationId xmlns:p14="http://schemas.microsoft.com/office/powerpoint/2010/main" val="1254344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ea typeface="ＭＳ Ｐゴシック" pitchFamily="34" charset="-128"/>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01911C1-20AA-4CD4-A58D-41D69077A8C1}" type="slidenum">
              <a:rPr lang="en-US" altLang="en-US" smtClean="0"/>
              <a:pPr eaLnBrk="1" hangingPunct="1">
                <a:spcBef>
                  <a:spcPct val="0"/>
                </a:spcBef>
              </a:pPr>
              <a:t>18</a:t>
            </a:fld>
            <a:endParaRPr lang="en-US" altLang="en-US" smtClean="0"/>
          </a:p>
        </p:txBody>
      </p:sp>
    </p:spTree>
    <p:extLst>
      <p:ext uri="{BB962C8B-B14F-4D97-AF65-F5344CB8AC3E}">
        <p14:creationId xmlns:p14="http://schemas.microsoft.com/office/powerpoint/2010/main" val="3566127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66930F-38AE-4FD7-B963-0DC56A4748AE}"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27CA4-087E-442B-8F42-D070886D3CAA}"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18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C166930F-38AE-4FD7-B963-0DC56A4748AE}" type="datetimeFigureOut">
              <a:rPr lang="en-US" smtClean="0"/>
              <a:t>3/17/2016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527CA4-087E-442B-8F42-D070886D3CAA}" type="slidenum">
              <a:rPr lang="en-US" smtClean="0"/>
              <a:t>‹#›</a:t>
            </a:fld>
            <a:endParaRPr lang="en-US"/>
          </a:p>
        </p:txBody>
      </p:sp>
    </p:spTree>
    <p:extLst>
      <p:ext uri="{BB962C8B-B14F-4D97-AF65-F5344CB8AC3E}">
        <p14:creationId xmlns:p14="http://schemas.microsoft.com/office/powerpoint/2010/main" val="2938544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66930F-38AE-4FD7-B963-0DC56A4748AE}"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27CA4-087E-442B-8F42-D070886D3CAA}" type="slidenum">
              <a:rPr lang="en-US" smtClean="0"/>
              <a:t>‹#›</a:t>
            </a:fld>
            <a:endParaRPr lang="en-US"/>
          </a:p>
        </p:txBody>
      </p:sp>
    </p:spTree>
    <p:extLst>
      <p:ext uri="{BB962C8B-B14F-4D97-AF65-F5344CB8AC3E}">
        <p14:creationId xmlns:p14="http://schemas.microsoft.com/office/powerpoint/2010/main" val="3494420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66930F-38AE-4FD7-B963-0DC56A4748AE}"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27CA4-087E-442B-8F42-D070886D3CAA}"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1801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66930F-38AE-4FD7-B963-0DC56A4748AE}"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27CA4-087E-442B-8F42-D070886D3CAA}" type="slidenum">
              <a:rPr lang="en-US" smtClean="0"/>
              <a:t>‹#›</a:t>
            </a:fld>
            <a:endParaRPr lang="en-US"/>
          </a:p>
        </p:txBody>
      </p:sp>
    </p:spTree>
    <p:extLst>
      <p:ext uri="{BB962C8B-B14F-4D97-AF65-F5344CB8AC3E}">
        <p14:creationId xmlns:p14="http://schemas.microsoft.com/office/powerpoint/2010/main" val="2980501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66930F-38AE-4FD7-B963-0DC56A4748AE}"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27CA4-087E-442B-8F42-D070886D3CAA}"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24791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66930F-38AE-4FD7-B963-0DC56A4748AE}"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27CA4-087E-442B-8F42-D070886D3CAA}" type="slidenum">
              <a:rPr lang="en-US" smtClean="0"/>
              <a:t>‹#›</a:t>
            </a:fld>
            <a:endParaRPr lang="en-US"/>
          </a:p>
        </p:txBody>
      </p:sp>
    </p:spTree>
    <p:extLst>
      <p:ext uri="{BB962C8B-B14F-4D97-AF65-F5344CB8AC3E}">
        <p14:creationId xmlns:p14="http://schemas.microsoft.com/office/powerpoint/2010/main" val="60687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66930F-38AE-4FD7-B963-0DC56A4748AE}"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27CA4-087E-442B-8F42-D070886D3CAA}" type="slidenum">
              <a:rPr lang="en-US" smtClean="0"/>
              <a:t>‹#›</a:t>
            </a:fld>
            <a:endParaRPr lang="en-US"/>
          </a:p>
        </p:txBody>
      </p:sp>
    </p:spTree>
    <p:extLst>
      <p:ext uri="{BB962C8B-B14F-4D97-AF65-F5344CB8AC3E}">
        <p14:creationId xmlns:p14="http://schemas.microsoft.com/office/powerpoint/2010/main" val="2089280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66930F-38AE-4FD7-B963-0DC56A4748AE}"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27CA4-087E-442B-8F42-D070886D3CAA}" type="slidenum">
              <a:rPr lang="en-US" smtClean="0"/>
              <a:t>‹#›</a:t>
            </a:fld>
            <a:endParaRPr lang="en-US"/>
          </a:p>
        </p:txBody>
      </p:sp>
    </p:spTree>
    <p:extLst>
      <p:ext uri="{BB962C8B-B14F-4D97-AF65-F5344CB8AC3E}">
        <p14:creationId xmlns:p14="http://schemas.microsoft.com/office/powerpoint/2010/main" val="3680626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smtClean="0"/>
              <a:t>Click to edit Master title style</a:t>
            </a:r>
            <a:endParaRPr lang="en-US" dirty="0"/>
          </a:p>
        </p:txBody>
      </p:sp>
      <p:sp>
        <p:nvSpPr>
          <p:cNvPr id="7" name="Rectangle 6"/>
          <p:cNvSpPr>
            <a:spLocks noGrp="1"/>
          </p:cNvSpPr>
          <p:nvPr>
            <p:ph sz="quarter" idx="13"/>
          </p:nvPr>
        </p:nvSpPr>
        <p:spPr>
          <a:xfrm>
            <a:off x="812800" y="1803400"/>
            <a:ext cx="10871200" cy="436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4"/>
          </p:nvPr>
        </p:nvSpPr>
        <p:spPr/>
        <p:txBody>
          <a:bodyPr/>
          <a:lstStyle>
            <a:lvl1pPr>
              <a:defRPr/>
            </a:lvl1pPr>
          </a:lstStyle>
          <a:p>
            <a:pPr>
              <a:defRPr/>
            </a:pPr>
            <a:fld id="{E4AEE5B9-28EB-4236-BABB-8B71EC017C47}" type="datetime1">
              <a:rPr lang="en-US"/>
              <a:pPr>
                <a:defRPr/>
              </a:pPr>
              <a:t>3/17/2016</a:t>
            </a:fld>
            <a:endParaRPr lang="en-US"/>
          </a:p>
        </p:txBody>
      </p:sp>
      <p:sp>
        <p:nvSpPr>
          <p:cNvPr id="5" name="Footer Placeholder 2"/>
          <p:cNvSpPr>
            <a:spLocks noGrp="1"/>
          </p:cNvSpPr>
          <p:nvPr>
            <p:ph type="ftr" sz="quarter" idx="15"/>
          </p:nvPr>
        </p:nvSpPr>
        <p:spPr/>
        <p:txBody>
          <a:bodyPr/>
          <a:lstStyle>
            <a:lvl1pPr>
              <a:defRPr/>
            </a:lvl1pPr>
          </a:lstStyle>
          <a:p>
            <a:pPr>
              <a:defRPr/>
            </a:pPr>
            <a:endParaRPr lang="en-US"/>
          </a:p>
        </p:txBody>
      </p:sp>
      <p:sp>
        <p:nvSpPr>
          <p:cNvPr id="6" name="Slide Number Placeholder 22"/>
          <p:cNvSpPr>
            <a:spLocks noGrp="1"/>
          </p:cNvSpPr>
          <p:nvPr>
            <p:ph type="sldNum" sz="quarter" idx="16"/>
          </p:nvPr>
        </p:nvSpPr>
        <p:spPr/>
        <p:txBody>
          <a:bodyPr/>
          <a:lstStyle>
            <a:lvl1pPr>
              <a:defRPr/>
            </a:lvl1pPr>
          </a:lstStyle>
          <a:p>
            <a:pPr>
              <a:defRPr/>
            </a:pPr>
            <a:fld id="{D0CE99D4-FBD6-4721-B3EB-90B6C34413CC}" type="slidenum">
              <a:rPr lang="en-US"/>
              <a:pPr>
                <a:defRPr/>
              </a:pPr>
              <a:t>‹#›</a:t>
            </a:fld>
            <a:endParaRPr lang="en-US"/>
          </a:p>
        </p:txBody>
      </p:sp>
    </p:spTree>
    <p:extLst>
      <p:ext uri="{BB962C8B-B14F-4D97-AF65-F5344CB8AC3E}">
        <p14:creationId xmlns:p14="http://schemas.microsoft.com/office/powerpoint/2010/main" val="2401156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981200"/>
            <a:ext cx="5080000" cy="4114800"/>
          </a:xfrm>
        </p:spPr>
        <p:txBody>
          <a:bodyPr>
            <a:normAutofit/>
          </a:bodyPr>
          <a:lstStyle/>
          <a:p>
            <a:pPr lvl="0"/>
            <a:endParaRPr lang="en-US" noProof="0" dirty="0" smtClean="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p:txBody>
          <a:bodyPr/>
          <a:lstStyle>
            <a:lvl1pPr>
              <a:defRPr>
                <a:solidFill>
                  <a:schemeClr val="tx1">
                    <a:shade val="50000"/>
                  </a:schemeClr>
                </a:solidFill>
                <a:latin typeface="Arial" charset="0"/>
                <a:ea typeface="+mn-ea"/>
              </a:defRPr>
            </a:lvl1pPr>
          </a:lstStyle>
          <a:p>
            <a:pPr>
              <a:defRPr/>
            </a:pPr>
            <a:endParaRPr lang="en-US"/>
          </a:p>
        </p:txBody>
      </p:sp>
      <p:sp>
        <p:nvSpPr>
          <p:cNvPr id="6" name="Rectangle 24"/>
          <p:cNvSpPr>
            <a:spLocks noGrp="1" noChangeArrowheads="1"/>
          </p:cNvSpPr>
          <p:nvPr>
            <p:ph type="ftr" sz="quarter" idx="11"/>
          </p:nvPr>
        </p:nvSpPr>
        <p:spPr/>
        <p:txBody>
          <a:bodyPr/>
          <a:lstStyle>
            <a:lvl1pPr>
              <a:defRPr/>
            </a:lvl1pPr>
          </a:lstStyle>
          <a:p>
            <a:pPr>
              <a:defRPr/>
            </a:pPr>
            <a:endParaRPr lang="en-US"/>
          </a:p>
        </p:txBody>
      </p:sp>
      <p:sp>
        <p:nvSpPr>
          <p:cNvPr id="7" name="Rectangle 25"/>
          <p:cNvSpPr>
            <a:spLocks noGrp="1" noChangeArrowheads="1"/>
          </p:cNvSpPr>
          <p:nvPr>
            <p:ph type="sldNum" sz="quarter" idx="12"/>
          </p:nvPr>
        </p:nvSpPr>
        <p:spPr/>
        <p:txBody>
          <a:bodyPr/>
          <a:lstStyle>
            <a:lvl1pPr>
              <a:defRPr/>
            </a:lvl1pPr>
          </a:lstStyle>
          <a:p>
            <a:pPr>
              <a:defRPr/>
            </a:pPr>
            <a:fld id="{12D111EB-CE0F-4097-B37E-500265588B2E}" type="slidenum">
              <a:rPr lang="en-US"/>
              <a:pPr>
                <a:defRPr/>
              </a:pPr>
              <a:t>‹#›</a:t>
            </a:fld>
            <a:endParaRPr lang="en-US"/>
          </a:p>
        </p:txBody>
      </p:sp>
    </p:spTree>
    <p:extLst>
      <p:ext uri="{BB962C8B-B14F-4D97-AF65-F5344CB8AC3E}">
        <p14:creationId xmlns:p14="http://schemas.microsoft.com/office/powerpoint/2010/main" val="331485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66930F-38AE-4FD7-B963-0DC56A4748AE}"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27CA4-087E-442B-8F42-D070886D3CAA}" type="slidenum">
              <a:rPr lang="en-US" smtClean="0"/>
              <a:t>‹#›</a:t>
            </a:fld>
            <a:endParaRPr lang="en-US"/>
          </a:p>
        </p:txBody>
      </p:sp>
    </p:spTree>
    <p:extLst>
      <p:ext uri="{BB962C8B-B14F-4D97-AF65-F5344CB8AC3E}">
        <p14:creationId xmlns:p14="http://schemas.microsoft.com/office/powerpoint/2010/main" val="3607850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2"/>
            <a:ext cx="10972800" cy="4525963"/>
          </a:xfrm>
        </p:spPr>
        <p:txBody>
          <a:bodyPr>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solidFill>
                  <a:schemeClr val="tx1">
                    <a:shade val="50000"/>
                  </a:schemeClr>
                </a:solidFill>
                <a:latin typeface="Arial" charset="0"/>
                <a:ea typeface="+mn-ea"/>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E608338-E9F7-40EF-A1C5-4504ACBD7A43}" type="slidenum">
              <a:rPr lang="en-US"/>
              <a:pPr>
                <a:defRPr/>
              </a:pPr>
              <a:t>‹#›</a:t>
            </a:fld>
            <a:endParaRPr lang="en-US"/>
          </a:p>
        </p:txBody>
      </p:sp>
    </p:spTree>
    <p:extLst>
      <p:ext uri="{BB962C8B-B14F-4D97-AF65-F5344CB8AC3E}">
        <p14:creationId xmlns:p14="http://schemas.microsoft.com/office/powerpoint/2010/main" val="757954984"/>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66930F-38AE-4FD7-B963-0DC56A4748AE}" type="datetimeFigureOut">
              <a:rPr lang="en-US" smtClean="0"/>
              <a:t>3/17/2016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27CA4-087E-442B-8F42-D070886D3CAA}" type="slidenum">
              <a:rPr lang="en-US" smtClean="0"/>
              <a:t>‹#›</a:t>
            </a:fld>
            <a:endParaRPr lang="en-US"/>
          </a:p>
        </p:txBody>
      </p:sp>
    </p:spTree>
    <p:extLst>
      <p:ext uri="{BB962C8B-B14F-4D97-AF65-F5344CB8AC3E}">
        <p14:creationId xmlns:p14="http://schemas.microsoft.com/office/powerpoint/2010/main" val="687632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66930F-38AE-4FD7-B963-0DC56A4748AE}" type="datetimeFigureOut">
              <a:rPr lang="en-US" smtClean="0"/>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27CA4-087E-442B-8F42-D070886D3CAA}" type="slidenum">
              <a:rPr lang="en-US" smtClean="0"/>
              <a:t>‹#›</a:t>
            </a:fld>
            <a:endParaRPr lang="en-US"/>
          </a:p>
        </p:txBody>
      </p:sp>
    </p:spTree>
    <p:extLst>
      <p:ext uri="{BB962C8B-B14F-4D97-AF65-F5344CB8AC3E}">
        <p14:creationId xmlns:p14="http://schemas.microsoft.com/office/powerpoint/2010/main" val="3159442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66930F-38AE-4FD7-B963-0DC56A4748AE}" type="datetimeFigureOut">
              <a:rPr lang="en-US" smtClean="0"/>
              <a:t>3/17/2016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527CA4-087E-442B-8F42-D070886D3CAA}" type="slidenum">
              <a:rPr lang="en-US" smtClean="0"/>
              <a:t>‹#›</a:t>
            </a:fld>
            <a:endParaRPr lang="en-US"/>
          </a:p>
        </p:txBody>
      </p:sp>
    </p:spTree>
    <p:extLst>
      <p:ext uri="{BB962C8B-B14F-4D97-AF65-F5344CB8AC3E}">
        <p14:creationId xmlns:p14="http://schemas.microsoft.com/office/powerpoint/2010/main" val="935865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66930F-38AE-4FD7-B963-0DC56A4748AE}" type="datetimeFigureOut">
              <a:rPr lang="en-US" smtClean="0"/>
              <a:t>3/17/2016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527CA4-087E-442B-8F42-D070886D3CAA}" type="slidenum">
              <a:rPr lang="en-US" smtClean="0"/>
              <a:t>‹#›</a:t>
            </a:fld>
            <a:endParaRPr lang="en-US"/>
          </a:p>
        </p:txBody>
      </p:sp>
    </p:spTree>
    <p:extLst>
      <p:ext uri="{BB962C8B-B14F-4D97-AF65-F5344CB8AC3E}">
        <p14:creationId xmlns:p14="http://schemas.microsoft.com/office/powerpoint/2010/main" val="1744855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6930F-38AE-4FD7-B963-0DC56A4748AE}" type="datetimeFigureOut">
              <a:rPr lang="en-US" smtClean="0"/>
              <a:t>3/17/2016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527CA4-087E-442B-8F42-D070886D3CAA}" type="slidenum">
              <a:rPr lang="en-US" smtClean="0"/>
              <a:t>‹#›</a:t>
            </a:fld>
            <a:endParaRPr lang="en-US"/>
          </a:p>
        </p:txBody>
      </p:sp>
    </p:spTree>
    <p:extLst>
      <p:ext uri="{BB962C8B-B14F-4D97-AF65-F5344CB8AC3E}">
        <p14:creationId xmlns:p14="http://schemas.microsoft.com/office/powerpoint/2010/main" val="3306465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66930F-38AE-4FD7-B963-0DC56A4748AE}" type="datetimeFigureOut">
              <a:rPr lang="en-US" smtClean="0"/>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27CA4-087E-442B-8F42-D070886D3CAA}" type="slidenum">
              <a:rPr lang="en-US" smtClean="0"/>
              <a:t>‹#›</a:t>
            </a:fld>
            <a:endParaRPr lang="en-US"/>
          </a:p>
        </p:txBody>
      </p:sp>
    </p:spTree>
    <p:extLst>
      <p:ext uri="{BB962C8B-B14F-4D97-AF65-F5344CB8AC3E}">
        <p14:creationId xmlns:p14="http://schemas.microsoft.com/office/powerpoint/2010/main" val="4055538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66930F-38AE-4FD7-B963-0DC56A4748AE}" type="datetimeFigureOut">
              <a:rPr lang="en-US" smtClean="0"/>
              <a:t>3/17/2016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27CA4-087E-442B-8F42-D070886D3CAA}" type="slidenum">
              <a:rPr lang="en-US" smtClean="0"/>
              <a:t>‹#›</a:t>
            </a:fld>
            <a:endParaRPr lang="en-US"/>
          </a:p>
        </p:txBody>
      </p:sp>
    </p:spTree>
    <p:extLst>
      <p:ext uri="{BB962C8B-B14F-4D97-AF65-F5344CB8AC3E}">
        <p14:creationId xmlns:p14="http://schemas.microsoft.com/office/powerpoint/2010/main" val="780601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166930F-38AE-4FD7-B963-0DC56A4748AE}" type="datetimeFigureOut">
              <a:rPr lang="en-US" smtClean="0"/>
              <a:t>3/17/2016</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B527CA4-087E-442B-8F42-D070886D3CAA}" type="slidenum">
              <a:rPr lang="en-US" smtClean="0"/>
              <a:t>‹#›</a:t>
            </a:fld>
            <a:endParaRPr lang="en-US"/>
          </a:p>
        </p:txBody>
      </p:sp>
    </p:spTree>
    <p:extLst>
      <p:ext uri="{BB962C8B-B14F-4D97-AF65-F5344CB8AC3E}">
        <p14:creationId xmlns:p14="http://schemas.microsoft.com/office/powerpoint/2010/main" val="3907695393"/>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0.xml"/><Relationship Id="rId4" Type="http://schemas.openxmlformats.org/officeDocument/2006/relationships/image" Target="../media/image2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hyperlink" Target="http://www.msucares.com/" TargetMode="Externa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508958"/>
            <a:ext cx="9136358" cy="2536167"/>
          </a:xfrm>
        </p:spPr>
        <p:txBody>
          <a:bodyPr>
            <a:normAutofit/>
          </a:bodyPr>
          <a:lstStyle/>
          <a:p>
            <a:r>
              <a:rPr lang="en-US" sz="6000" b="1" dirty="0"/>
              <a:t>Goats &amp; Sheep: What You Need to Know</a:t>
            </a:r>
            <a:endParaRPr lang="en-US" sz="6000" dirty="0"/>
          </a:p>
        </p:txBody>
      </p:sp>
      <p:sp>
        <p:nvSpPr>
          <p:cNvPr id="3" name="Subtitle 2"/>
          <p:cNvSpPr>
            <a:spLocks noGrp="1"/>
          </p:cNvSpPr>
          <p:nvPr>
            <p:ph type="subTitle" idx="1"/>
          </p:nvPr>
        </p:nvSpPr>
        <p:spPr>
          <a:xfrm>
            <a:off x="1154955" y="3554083"/>
            <a:ext cx="8825658" cy="2846717"/>
          </a:xfrm>
        </p:spPr>
        <p:txBody>
          <a:bodyPr>
            <a:noAutofit/>
          </a:bodyPr>
          <a:lstStyle/>
          <a:p>
            <a:r>
              <a:rPr lang="en-US" sz="2800" b="1" dirty="0" err="1" smtClean="0"/>
              <a:t>Kipp</a:t>
            </a:r>
            <a:r>
              <a:rPr lang="en-US" sz="2800" b="1" dirty="0" smtClean="0"/>
              <a:t> Brown</a:t>
            </a:r>
          </a:p>
          <a:p>
            <a:r>
              <a:rPr lang="en-US" sz="2800" b="1" dirty="0" smtClean="0"/>
              <a:t>Extension Livestock Coordinator</a:t>
            </a:r>
          </a:p>
          <a:p>
            <a:r>
              <a:rPr lang="en-US" sz="2800" b="1" dirty="0" smtClean="0"/>
              <a:t>Department of Animal and Dairy Sciences</a:t>
            </a:r>
          </a:p>
          <a:p>
            <a:r>
              <a:rPr lang="en-US" sz="2800" b="1" dirty="0" smtClean="0"/>
              <a:t>Mississippi State University</a:t>
            </a:r>
            <a:endParaRPr lang="en-US" sz="2800" b="1" dirty="0"/>
          </a:p>
        </p:txBody>
      </p:sp>
    </p:spTree>
    <p:extLst>
      <p:ext uri="{BB962C8B-B14F-4D97-AF65-F5344CB8AC3E}">
        <p14:creationId xmlns:p14="http://schemas.microsoft.com/office/powerpoint/2010/main" val="1278962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6649" y="274639"/>
            <a:ext cx="11878574" cy="1143000"/>
          </a:xfrm>
        </p:spPr>
        <p:txBody>
          <a:bodyPr>
            <a:normAutofit/>
          </a:bodyPr>
          <a:lstStyle/>
          <a:p>
            <a:pPr algn="ctr">
              <a:defRPr/>
            </a:pPr>
            <a:r>
              <a:rPr lang="en-US" sz="6000" b="1" dirty="0">
                <a:latin typeface="+mn-lt"/>
              </a:rPr>
              <a:t>HAIR SHEEP 101</a:t>
            </a:r>
          </a:p>
        </p:txBody>
      </p:sp>
      <p:sp>
        <p:nvSpPr>
          <p:cNvPr id="46083" name="Rectangle 3"/>
          <p:cNvSpPr>
            <a:spLocks noGrp="1" noChangeArrowheads="1"/>
          </p:cNvSpPr>
          <p:nvPr>
            <p:ph idx="1"/>
          </p:nvPr>
        </p:nvSpPr>
        <p:spPr>
          <a:xfrm>
            <a:off x="422695" y="1518250"/>
            <a:ext cx="11369614" cy="4485735"/>
          </a:xfrm>
        </p:spPr>
        <p:txBody>
          <a:bodyPr/>
          <a:lstStyle/>
          <a:p>
            <a:pPr algn="ctr" eaLnBrk="1" hangingPunct="1">
              <a:buFontTx/>
              <a:buNone/>
            </a:pPr>
            <a:r>
              <a:rPr lang="en-US" altLang="en-US" sz="4800" b="1" i="1" dirty="0">
                <a:ea typeface="ＭＳ Ｐゴシック" pitchFamily="34" charset="-128"/>
              </a:rPr>
              <a:t>What is a Hair Sheep?</a:t>
            </a:r>
          </a:p>
          <a:p>
            <a:pPr algn="ctr" eaLnBrk="1" hangingPunct="1">
              <a:buFontTx/>
              <a:buNone/>
            </a:pPr>
            <a:r>
              <a:rPr lang="en-US" altLang="en-US" sz="4800" b="1" dirty="0">
                <a:ea typeface="ＭＳ Ｐゴシック" pitchFamily="34" charset="-128"/>
              </a:rPr>
              <a:t>Any breed or cross breed of sheep that is devoid of wool. Primarily used in the production of meat!</a:t>
            </a:r>
          </a:p>
        </p:txBody>
      </p:sp>
    </p:spTree>
    <p:extLst>
      <p:ext uri="{BB962C8B-B14F-4D97-AF65-F5344CB8AC3E}">
        <p14:creationId xmlns:p14="http://schemas.microsoft.com/office/powerpoint/2010/main" val="2206755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1981200" y="274639"/>
            <a:ext cx="8229600" cy="1143000"/>
          </a:xfrm>
        </p:spPr>
        <p:txBody>
          <a:bodyPr/>
          <a:lstStyle/>
          <a:p>
            <a:pPr>
              <a:defRPr/>
            </a:pPr>
            <a:r>
              <a:rPr lang="en-US" sz="5400" b="1" i="1" dirty="0" smtClean="0">
                <a:latin typeface="+mn-lt"/>
                <a:ea typeface="+mj-ea"/>
              </a:rPr>
              <a:t>HAIR SHEEP..</a:t>
            </a:r>
          </a:p>
        </p:txBody>
      </p:sp>
      <p:sp>
        <p:nvSpPr>
          <p:cNvPr id="11267" name="Content Placeholder 2"/>
          <p:cNvSpPr>
            <a:spLocks noGrp="1"/>
          </p:cNvSpPr>
          <p:nvPr>
            <p:ph sz="quarter" idx="13"/>
          </p:nvPr>
        </p:nvSpPr>
        <p:spPr>
          <a:xfrm>
            <a:off x="304800" y="1803400"/>
            <a:ext cx="9982200" cy="4735423"/>
          </a:xfrm>
        </p:spPr>
        <p:txBody>
          <a:bodyPr>
            <a:normAutofit/>
          </a:bodyPr>
          <a:lstStyle/>
          <a:p>
            <a:pPr marL="548640" indent="-411480">
              <a:buClr>
                <a:schemeClr val="tx1">
                  <a:shade val="95000"/>
                </a:schemeClr>
              </a:buClr>
              <a:buNone/>
              <a:defRPr/>
            </a:pPr>
            <a:r>
              <a:rPr lang="en-US" sz="2800" b="1" dirty="0" smtClean="0">
                <a:ea typeface="+mn-ea"/>
              </a:rPr>
              <a:t>Most breeds originated or trace</a:t>
            </a:r>
          </a:p>
          <a:p>
            <a:pPr marL="548640" indent="-411480">
              <a:buClr>
                <a:schemeClr val="tx1">
                  <a:shade val="95000"/>
                </a:schemeClr>
              </a:buClr>
              <a:buNone/>
              <a:defRPr/>
            </a:pPr>
            <a:r>
              <a:rPr lang="en-US" sz="2800" b="1" dirty="0" smtClean="0">
                <a:ea typeface="+mn-ea"/>
              </a:rPr>
              <a:t>origins back to Africa</a:t>
            </a:r>
          </a:p>
          <a:p>
            <a:pPr marL="548640" indent="-411480">
              <a:buClr>
                <a:schemeClr val="tx1">
                  <a:shade val="95000"/>
                </a:schemeClr>
              </a:buClr>
              <a:buFont typeface="Wingdings 2"/>
              <a:buChar char=""/>
              <a:defRPr/>
            </a:pPr>
            <a:r>
              <a:rPr lang="en-US" sz="2800" b="1" dirty="0" smtClean="0">
                <a:ea typeface="+mn-ea"/>
              </a:rPr>
              <a:t>Dry desert types-South Africa</a:t>
            </a:r>
          </a:p>
          <a:p>
            <a:pPr marL="548640" indent="-411480">
              <a:buClr>
                <a:schemeClr val="tx1">
                  <a:shade val="95000"/>
                </a:schemeClr>
              </a:buClr>
              <a:buFont typeface="Wingdings 2"/>
              <a:buChar char=""/>
              <a:defRPr/>
            </a:pPr>
            <a:r>
              <a:rPr lang="en-US" sz="2800" b="1" dirty="0" smtClean="0">
                <a:ea typeface="+mn-ea"/>
              </a:rPr>
              <a:t>Tropical types-Caribbean/West Africa</a:t>
            </a:r>
          </a:p>
          <a:p>
            <a:pPr marL="548640" indent="-411480">
              <a:buClr>
                <a:schemeClr val="tx1">
                  <a:shade val="95000"/>
                </a:schemeClr>
              </a:buClr>
              <a:buNone/>
              <a:defRPr/>
            </a:pPr>
            <a:r>
              <a:rPr lang="en-US" sz="2800" b="1" dirty="0" smtClean="0">
                <a:ea typeface="+mn-ea"/>
              </a:rPr>
              <a:t>Increasing numbers in the U.S. and MS</a:t>
            </a:r>
          </a:p>
          <a:p>
            <a:pPr marL="548640" indent="-411480">
              <a:buClr>
                <a:schemeClr val="tx1">
                  <a:shade val="95000"/>
                </a:schemeClr>
              </a:buClr>
              <a:buNone/>
              <a:defRPr/>
            </a:pPr>
            <a:r>
              <a:rPr lang="en-US" sz="2800" b="1" dirty="0" smtClean="0">
                <a:ea typeface="+mn-ea"/>
              </a:rPr>
              <a:t>	Decrease in wool value and increase in meat value</a:t>
            </a:r>
          </a:p>
          <a:p>
            <a:pPr marL="548640" indent="-411480">
              <a:buClr>
                <a:schemeClr val="tx1">
                  <a:shade val="95000"/>
                </a:schemeClr>
              </a:buClr>
              <a:buNone/>
              <a:defRPr/>
            </a:pPr>
            <a:r>
              <a:rPr lang="en-US" sz="2800" b="1" dirty="0" smtClean="0">
                <a:ea typeface="+mn-ea"/>
              </a:rPr>
              <a:t>	Production efficiency and ease of care</a:t>
            </a:r>
          </a:p>
          <a:p>
            <a:pPr marL="548640" indent="-411480">
              <a:buClr>
                <a:schemeClr val="tx1">
                  <a:shade val="95000"/>
                </a:schemeClr>
              </a:buClr>
              <a:buNone/>
              <a:defRPr/>
            </a:pPr>
            <a:endParaRPr lang="en-US" dirty="0" smtClean="0">
              <a:ea typeface="+mn-ea"/>
            </a:endParaRPr>
          </a:p>
        </p:txBody>
      </p:sp>
      <p:pic>
        <p:nvPicPr>
          <p:cNvPr id="47108" name="Picture 3" descr="Katahdinew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106523">
            <a:off x="8245296" y="1581968"/>
            <a:ext cx="3395589" cy="312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358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439271" y="274639"/>
            <a:ext cx="9771529" cy="1143000"/>
          </a:xfrm>
        </p:spPr>
        <p:txBody>
          <a:bodyPr/>
          <a:lstStyle/>
          <a:p>
            <a:pPr>
              <a:defRPr/>
            </a:pPr>
            <a:r>
              <a:rPr lang="en-US" sz="5400" b="1" i="1" dirty="0" smtClean="0">
                <a:latin typeface="+mn-lt"/>
                <a:ea typeface="+mj-ea"/>
              </a:rPr>
              <a:t>Breeds..</a:t>
            </a:r>
          </a:p>
        </p:txBody>
      </p:sp>
      <p:sp>
        <p:nvSpPr>
          <p:cNvPr id="3" name="Content Placeholder 2"/>
          <p:cNvSpPr>
            <a:spLocks noGrp="1"/>
          </p:cNvSpPr>
          <p:nvPr>
            <p:ph sz="quarter" idx="13"/>
          </p:nvPr>
        </p:nvSpPr>
        <p:spPr>
          <a:xfrm>
            <a:off x="367553" y="1406106"/>
            <a:ext cx="8852647" cy="5274094"/>
          </a:xfrm>
        </p:spPr>
        <p:txBody>
          <a:bodyPr>
            <a:normAutofit/>
          </a:bodyPr>
          <a:lstStyle/>
          <a:p>
            <a:pPr marL="320040" indent="-320040">
              <a:buClr>
                <a:schemeClr val="tx1">
                  <a:shade val="95000"/>
                </a:schemeClr>
              </a:buClr>
              <a:buFont typeface="Wingdings"/>
              <a:buChar char=""/>
              <a:defRPr/>
            </a:pPr>
            <a:r>
              <a:rPr lang="en-US" sz="3200" b="1" dirty="0" smtClean="0">
                <a:ea typeface="+mn-ea"/>
              </a:rPr>
              <a:t>Droper (black and white)-ideal terminal sires</a:t>
            </a:r>
          </a:p>
          <a:p>
            <a:pPr marL="320040" indent="-320040">
              <a:buClr>
                <a:schemeClr val="tx1">
                  <a:shade val="95000"/>
                </a:schemeClr>
              </a:buClr>
              <a:buFont typeface="Wingdings"/>
              <a:buChar char=""/>
              <a:defRPr/>
            </a:pPr>
            <a:r>
              <a:rPr lang="en-US" sz="3200" b="1" dirty="0" smtClean="0">
                <a:ea typeface="+mn-ea"/>
              </a:rPr>
              <a:t>Katahdin-ideal maternal females</a:t>
            </a:r>
          </a:p>
          <a:p>
            <a:pPr marL="320040" indent="-320040">
              <a:buClr>
                <a:schemeClr val="tx1">
                  <a:shade val="95000"/>
                </a:schemeClr>
              </a:buClr>
              <a:buFont typeface="Wingdings"/>
              <a:buChar char=""/>
              <a:defRPr/>
            </a:pPr>
            <a:r>
              <a:rPr lang="en-US" sz="3200" b="1" dirty="0" smtClean="0">
                <a:ea typeface="+mn-ea"/>
              </a:rPr>
              <a:t>Barbados Black Belly</a:t>
            </a:r>
          </a:p>
          <a:p>
            <a:pPr marL="320040" indent="-320040">
              <a:buClr>
                <a:schemeClr val="tx1">
                  <a:shade val="95000"/>
                </a:schemeClr>
              </a:buClr>
              <a:buFont typeface="Wingdings"/>
              <a:buChar char=""/>
              <a:defRPr/>
            </a:pPr>
            <a:r>
              <a:rPr lang="en-US" sz="3200" b="1" dirty="0" smtClean="0">
                <a:ea typeface="+mn-ea"/>
              </a:rPr>
              <a:t>St. Croix</a:t>
            </a:r>
          </a:p>
          <a:p>
            <a:pPr marL="320040" indent="-320040">
              <a:buClr>
                <a:schemeClr val="tx1">
                  <a:shade val="95000"/>
                </a:schemeClr>
              </a:buClr>
              <a:buFont typeface="Wingdings"/>
              <a:buChar char=""/>
              <a:defRPr/>
            </a:pPr>
            <a:r>
              <a:rPr lang="en-US" sz="3200" b="1" dirty="0" smtClean="0">
                <a:ea typeface="+mn-ea"/>
              </a:rPr>
              <a:t>Damara</a:t>
            </a:r>
          </a:p>
          <a:p>
            <a:pPr marL="320040" indent="-320040">
              <a:buClr>
                <a:schemeClr val="tx1">
                  <a:shade val="95000"/>
                </a:schemeClr>
              </a:buClr>
              <a:buFont typeface="Wingdings"/>
              <a:buChar char=""/>
              <a:defRPr/>
            </a:pPr>
            <a:r>
              <a:rPr lang="en-US" sz="3200" b="1" dirty="0" smtClean="0">
                <a:ea typeface="+mn-ea"/>
              </a:rPr>
              <a:t>Crosses with hair and	wool breeds</a:t>
            </a:r>
            <a:endParaRPr lang="en-US" sz="3200" b="1" dirty="0">
              <a:ea typeface="+mn-ea"/>
            </a:endParaRPr>
          </a:p>
        </p:txBody>
      </p:sp>
      <p:pic>
        <p:nvPicPr>
          <p:cNvPr id="48132" name="Picture 3" descr="shedblackbell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72718" y="2557258"/>
            <a:ext cx="3805856" cy="3804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518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233082" y="274639"/>
            <a:ext cx="9977718" cy="1143000"/>
          </a:xfrm>
        </p:spPr>
        <p:txBody>
          <a:bodyPr/>
          <a:lstStyle/>
          <a:p>
            <a:pPr>
              <a:defRPr/>
            </a:pPr>
            <a:r>
              <a:rPr lang="en-US" sz="5400" b="1" i="1" dirty="0" smtClean="0">
                <a:latin typeface="+mn-lt"/>
                <a:ea typeface="+mj-ea"/>
              </a:rPr>
              <a:t>Hair compared to Wool…</a:t>
            </a:r>
          </a:p>
        </p:txBody>
      </p:sp>
      <p:sp>
        <p:nvSpPr>
          <p:cNvPr id="3" name="Content Placeholder 2"/>
          <p:cNvSpPr>
            <a:spLocks noGrp="1"/>
          </p:cNvSpPr>
          <p:nvPr>
            <p:ph sz="quarter" idx="13"/>
          </p:nvPr>
        </p:nvSpPr>
        <p:spPr>
          <a:xfrm>
            <a:off x="107576" y="1803400"/>
            <a:ext cx="6598024" cy="4775200"/>
          </a:xfrm>
        </p:spPr>
        <p:txBody>
          <a:bodyPr>
            <a:noAutofit/>
          </a:bodyPr>
          <a:lstStyle/>
          <a:p>
            <a:pPr marL="320040" indent="-320040">
              <a:buClr>
                <a:schemeClr val="tx1">
                  <a:shade val="95000"/>
                </a:schemeClr>
              </a:buClr>
              <a:buNone/>
              <a:defRPr/>
            </a:pPr>
            <a:r>
              <a:rPr lang="en-US" sz="3200" b="1" dirty="0" smtClean="0">
                <a:ea typeface="+mn-ea"/>
              </a:rPr>
              <a:t>Popularity is due to:</a:t>
            </a:r>
          </a:p>
          <a:p>
            <a:pPr marL="320040" indent="-320040">
              <a:buClr>
                <a:schemeClr val="tx1">
                  <a:shade val="95000"/>
                </a:schemeClr>
              </a:buClr>
              <a:buNone/>
              <a:defRPr/>
            </a:pPr>
            <a:r>
              <a:rPr lang="en-US" sz="3200" b="1" dirty="0" smtClean="0">
                <a:ea typeface="+mn-ea"/>
              </a:rPr>
              <a:t>No shearing</a:t>
            </a:r>
          </a:p>
          <a:p>
            <a:pPr marL="320040" indent="-320040">
              <a:buClr>
                <a:schemeClr val="tx1">
                  <a:shade val="95000"/>
                </a:schemeClr>
              </a:buClr>
              <a:buNone/>
              <a:defRPr/>
            </a:pPr>
            <a:r>
              <a:rPr lang="en-US" sz="3200" b="1" dirty="0" smtClean="0">
                <a:ea typeface="+mn-ea"/>
              </a:rPr>
              <a:t>Little/no docking of tails</a:t>
            </a:r>
          </a:p>
          <a:p>
            <a:pPr marL="320040" indent="-320040">
              <a:buClr>
                <a:schemeClr val="tx1">
                  <a:shade val="95000"/>
                </a:schemeClr>
              </a:buClr>
              <a:buNone/>
              <a:defRPr/>
            </a:pPr>
            <a:r>
              <a:rPr lang="en-US" sz="3200" b="1" dirty="0" smtClean="0">
                <a:ea typeface="+mn-ea"/>
              </a:rPr>
              <a:t>High level of reproduction</a:t>
            </a:r>
          </a:p>
          <a:p>
            <a:pPr marL="320040" indent="-320040">
              <a:buClr>
                <a:schemeClr val="tx1">
                  <a:shade val="95000"/>
                </a:schemeClr>
              </a:buClr>
              <a:buNone/>
              <a:defRPr/>
            </a:pPr>
            <a:r>
              <a:rPr lang="en-US" sz="3200" b="1" dirty="0" smtClean="0">
                <a:ea typeface="+mn-ea"/>
              </a:rPr>
              <a:t>Parasite resistance</a:t>
            </a:r>
          </a:p>
          <a:p>
            <a:pPr marL="320040" indent="-320040">
              <a:buClr>
                <a:schemeClr val="tx1">
                  <a:shade val="95000"/>
                </a:schemeClr>
              </a:buClr>
              <a:buNone/>
              <a:defRPr/>
            </a:pPr>
            <a:r>
              <a:rPr lang="en-US" sz="3200" b="1" dirty="0" smtClean="0">
                <a:ea typeface="+mn-ea"/>
              </a:rPr>
              <a:t>Heat and humidity tolerance</a:t>
            </a:r>
          </a:p>
          <a:p>
            <a:pPr marL="320040" indent="-320040">
              <a:buClr>
                <a:schemeClr val="tx1">
                  <a:shade val="95000"/>
                </a:schemeClr>
              </a:buClr>
              <a:buNone/>
              <a:defRPr/>
            </a:pPr>
            <a:r>
              <a:rPr lang="en-US" sz="3200" b="1" dirty="0" smtClean="0">
                <a:ea typeface="+mn-ea"/>
              </a:rPr>
              <a:t>Ideal for small lifestyle farms</a:t>
            </a:r>
            <a:endParaRPr lang="en-US" sz="3200" b="1" dirty="0">
              <a:ea typeface="+mn-ea"/>
            </a:endParaRPr>
          </a:p>
        </p:txBody>
      </p:sp>
      <p:pic>
        <p:nvPicPr>
          <p:cNvPr id="49156" name="Picture 3" descr="Dorperra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51387" y="1803400"/>
            <a:ext cx="4618228" cy="408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8756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179294" y="950259"/>
            <a:ext cx="11806518" cy="1326775"/>
          </a:xfrm>
        </p:spPr>
        <p:txBody>
          <a:bodyPr>
            <a:normAutofit fontScale="90000"/>
          </a:bodyPr>
          <a:lstStyle/>
          <a:p>
            <a:pPr>
              <a:defRPr/>
            </a:pPr>
            <a:r>
              <a:rPr lang="en-US" sz="5400" b="1" i="1" dirty="0" smtClean="0">
                <a:latin typeface="+mn-lt"/>
                <a:ea typeface="+mj-ea"/>
              </a:rPr>
              <a:t>Major Differences to Wool Sheep</a:t>
            </a:r>
          </a:p>
        </p:txBody>
      </p:sp>
      <p:sp>
        <p:nvSpPr>
          <p:cNvPr id="50179" name="Content Placeholder 2"/>
          <p:cNvSpPr>
            <a:spLocks noGrp="1"/>
          </p:cNvSpPr>
          <p:nvPr>
            <p:ph sz="quarter" idx="13"/>
          </p:nvPr>
        </p:nvSpPr>
        <p:spPr>
          <a:xfrm>
            <a:off x="179294" y="2277034"/>
            <a:ext cx="7082118" cy="4403166"/>
          </a:xfrm>
        </p:spPr>
        <p:txBody>
          <a:bodyPr>
            <a:normAutofit/>
          </a:bodyPr>
          <a:lstStyle/>
          <a:p>
            <a:pPr marL="319088" indent="-319088">
              <a:buNone/>
            </a:pPr>
            <a:r>
              <a:rPr lang="en-US" altLang="en-US" sz="2800" b="1" dirty="0" smtClean="0">
                <a:ea typeface="ＭＳ Ｐゴシック" pitchFamily="34" charset="-128"/>
              </a:rPr>
              <a:t>Fatten different from wool lambs</a:t>
            </a:r>
          </a:p>
          <a:p>
            <a:pPr marL="319088" indent="-319088">
              <a:buNone/>
            </a:pPr>
            <a:r>
              <a:rPr lang="en-US" altLang="en-US" sz="2800" b="1" dirty="0" smtClean="0">
                <a:ea typeface="ＭＳ Ｐゴシック" pitchFamily="34" charset="-128"/>
              </a:rPr>
              <a:t>	More like goats: from inside-out</a:t>
            </a:r>
          </a:p>
          <a:p>
            <a:pPr marL="319088" indent="-319088">
              <a:buNone/>
            </a:pPr>
            <a:r>
              <a:rPr lang="en-US" altLang="en-US" sz="2800" b="1" dirty="0" smtClean="0">
                <a:ea typeface="ＭＳ Ｐゴシック" pitchFamily="34" charset="-128"/>
              </a:rPr>
              <a:t>More resistant to parasites</a:t>
            </a:r>
          </a:p>
          <a:p>
            <a:pPr marL="319088" indent="-319088">
              <a:buNone/>
            </a:pPr>
            <a:r>
              <a:rPr lang="en-US" altLang="en-US" sz="2800" b="1" dirty="0" smtClean="0">
                <a:ea typeface="ＭＳ Ｐゴシック" pitchFamily="34" charset="-128"/>
              </a:rPr>
              <a:t>	Less expense and ideally suited</a:t>
            </a:r>
          </a:p>
          <a:p>
            <a:pPr marL="319088" indent="-319088">
              <a:buNone/>
            </a:pPr>
            <a:r>
              <a:rPr lang="en-US" altLang="en-US" sz="2800" b="1" dirty="0" smtClean="0">
                <a:ea typeface="ＭＳ Ｐゴシック" pitchFamily="34" charset="-128"/>
              </a:rPr>
              <a:t>	to pasture based production</a:t>
            </a:r>
          </a:p>
          <a:p>
            <a:pPr marL="319088" indent="-319088">
              <a:buNone/>
            </a:pPr>
            <a:r>
              <a:rPr lang="en-US" altLang="en-US" sz="2800" b="1" dirty="0" smtClean="0">
                <a:ea typeface="ＭＳ Ｐゴシック" pitchFamily="34" charset="-128"/>
              </a:rPr>
              <a:t>Studies show they produce a lean</a:t>
            </a:r>
          </a:p>
          <a:p>
            <a:pPr marL="319088" indent="-319088">
              <a:buNone/>
            </a:pPr>
            <a:r>
              <a:rPr lang="en-US" altLang="en-US" sz="2800" b="1" dirty="0" smtClean="0">
                <a:ea typeface="ＭＳ Ｐゴシック" pitchFamily="34" charset="-128"/>
              </a:rPr>
              <a:t>meat with little or no mutton taste</a:t>
            </a:r>
          </a:p>
        </p:txBody>
      </p:sp>
      <p:pic>
        <p:nvPicPr>
          <p:cNvPr id="50180" name="Picture 3" descr="dkcrossbredlamb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01321" y="2277034"/>
            <a:ext cx="4172115" cy="407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3509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4471" y="279400"/>
            <a:ext cx="10041159" cy="2844800"/>
          </a:xfrm>
        </p:spPr>
        <p:txBody>
          <a:bodyPr>
            <a:normAutofit/>
          </a:bodyPr>
          <a:lstStyle/>
          <a:p>
            <a:pPr>
              <a:defRPr/>
            </a:pPr>
            <a:r>
              <a:rPr lang="en-US" sz="5400" b="1" dirty="0" smtClean="0"/>
              <a:t>SHEEP AND GOAT NUTRITION, HEALTH, REPRODUCTION, ETC.</a:t>
            </a:r>
            <a:endParaRPr lang="en-US" sz="5400" b="1" dirty="0"/>
          </a:p>
        </p:txBody>
      </p:sp>
      <p:sp>
        <p:nvSpPr>
          <p:cNvPr id="51203" name="Subtitle 2"/>
          <p:cNvSpPr>
            <a:spLocks noGrp="1"/>
          </p:cNvSpPr>
          <p:nvPr>
            <p:ph type="subTitle" idx="1"/>
          </p:nvPr>
        </p:nvSpPr>
        <p:spPr>
          <a:xfrm>
            <a:off x="242047" y="3331635"/>
            <a:ext cx="11752729" cy="3348567"/>
          </a:xfrm>
        </p:spPr>
        <p:txBody>
          <a:bodyPr>
            <a:normAutofit fontScale="92500"/>
          </a:bodyPr>
          <a:lstStyle/>
          <a:p>
            <a:pPr marL="514350" indent="-514350" algn="l">
              <a:buFont typeface="Lucida Sans" pitchFamily="34" charset="0"/>
              <a:buAutoNum type="arabicPeriod"/>
            </a:pPr>
            <a:r>
              <a:rPr lang="en-US" altLang="en-US" sz="3200" b="1" dirty="0" smtClean="0">
                <a:ea typeface="ＭＳ Ｐゴシック" pitchFamily="34" charset="-128"/>
              </a:rPr>
              <a:t>Lessons learned in meat goat production will apply to hair sheep as well</a:t>
            </a:r>
          </a:p>
          <a:p>
            <a:pPr marL="514350" indent="-514350" algn="l">
              <a:buFont typeface="Lucida Sans" pitchFamily="34" charset="0"/>
              <a:buAutoNum type="arabicPeriod"/>
            </a:pPr>
            <a:r>
              <a:rPr lang="en-US" altLang="en-US" sz="3200" b="1" dirty="0" smtClean="0">
                <a:ea typeface="ＭＳ Ｐゴシック" pitchFamily="34" charset="-128"/>
              </a:rPr>
              <a:t>There is evidence that hair sheep MIGHT Be more hardy and resistant to common problems associated with goats</a:t>
            </a:r>
          </a:p>
          <a:p>
            <a:pPr marL="514350" indent="-514350" algn="l">
              <a:buFont typeface="Lucida Sans" pitchFamily="34" charset="0"/>
              <a:buAutoNum type="arabicPeriod"/>
            </a:pPr>
            <a:r>
              <a:rPr lang="en-US" altLang="en-US" sz="3200" b="1" dirty="0" smtClean="0">
                <a:ea typeface="ＭＳ Ｐゴシック" pitchFamily="34" charset="-128"/>
              </a:rPr>
              <a:t>The market FOR HAIR SHEEP will continue to expand in the future</a:t>
            </a:r>
          </a:p>
        </p:txBody>
      </p:sp>
    </p:spTree>
    <p:extLst>
      <p:ext uri="{BB962C8B-B14F-4D97-AF65-F5344CB8AC3E}">
        <p14:creationId xmlns:p14="http://schemas.microsoft.com/office/powerpoint/2010/main" val="670605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011" y="452718"/>
            <a:ext cx="11990717" cy="2514600"/>
          </a:xfrm>
        </p:spPr>
        <p:txBody>
          <a:bodyPr>
            <a:normAutofit fontScale="90000"/>
          </a:bodyPr>
          <a:lstStyle/>
          <a:p>
            <a:r>
              <a:rPr lang="en-US" sz="5400" b="1" dirty="0" smtClean="0"/>
              <a:t>SO…..MOST MANAGEMENT </a:t>
            </a:r>
            <a:br>
              <a:rPr lang="en-US" sz="5400" b="1" dirty="0" smtClean="0"/>
            </a:br>
            <a:r>
              <a:rPr lang="en-US" sz="5400" b="1" dirty="0" smtClean="0"/>
              <a:t>PRACTICES ARE THE SAME FOR BOTH HAIR SHEEP AND MEAT GOATS </a:t>
            </a:r>
            <a:endParaRPr lang="en-US" sz="5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560" y="3119789"/>
            <a:ext cx="4103627" cy="331025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1215" y="3091725"/>
            <a:ext cx="3538858" cy="3338323"/>
          </a:xfrm>
          <a:prstGeom prst="rect">
            <a:avLst/>
          </a:prstGeom>
        </p:spPr>
      </p:pic>
    </p:spTree>
    <p:extLst>
      <p:ext uri="{BB962C8B-B14F-4D97-AF65-F5344CB8AC3E}">
        <p14:creationId xmlns:p14="http://schemas.microsoft.com/office/powerpoint/2010/main" val="980590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0587" y="275167"/>
            <a:ext cx="9502589" cy="3095562"/>
          </a:xfrm>
        </p:spPr>
        <p:txBody>
          <a:bodyPr>
            <a:normAutofit/>
          </a:bodyPr>
          <a:lstStyle/>
          <a:p>
            <a:pPr>
              <a:defRPr/>
            </a:pPr>
            <a:r>
              <a:rPr lang="en-US" b="1" dirty="0" smtClean="0"/>
              <a:t>LET’S LOOK AT MEAT GOAT (HAIR SHEEP)</a:t>
            </a:r>
            <a:br>
              <a:rPr lang="en-US" b="1" dirty="0" smtClean="0"/>
            </a:br>
            <a:r>
              <a:rPr lang="en-US" b="1" dirty="0" smtClean="0"/>
              <a:t>MANAGEMENT, NUTRITION, &amp; REPRODUCTION….WITH OUR PRIMARY CONCENTRATION ON MEAT GOATS</a:t>
            </a:r>
            <a:endParaRPr lang="en-US" b="1" dirty="0"/>
          </a:p>
        </p:txBody>
      </p:sp>
      <p:pic>
        <p:nvPicPr>
          <p:cNvPr id="1229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17021">
            <a:off x="8014535" y="3215852"/>
            <a:ext cx="3310412" cy="3341741"/>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11692">
            <a:off x="1196221" y="3233445"/>
            <a:ext cx="4208722" cy="3156542"/>
          </a:xfrm>
          <a:prstGeom prst="rect">
            <a:avLst/>
          </a:prstGeom>
        </p:spPr>
      </p:pic>
    </p:spTree>
    <p:extLst>
      <p:ext uri="{BB962C8B-B14F-4D97-AF65-F5344CB8AC3E}">
        <p14:creationId xmlns:p14="http://schemas.microsoft.com/office/powerpoint/2010/main" val="1130020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84672" y="274638"/>
            <a:ext cx="11611154" cy="1968229"/>
          </a:xfrm>
        </p:spPr>
        <p:txBody>
          <a:bodyPr>
            <a:normAutofit/>
          </a:bodyPr>
          <a:lstStyle/>
          <a:p>
            <a:pPr>
              <a:defRPr/>
            </a:pPr>
            <a:r>
              <a:rPr lang="en-US" sz="6000" b="1" dirty="0" smtClean="0">
                <a:latin typeface="+mn-lt"/>
              </a:rPr>
              <a:t>MEAT GOAT (hair Sheep) </a:t>
            </a:r>
            <a:r>
              <a:rPr lang="en-US" sz="6000" b="1" dirty="0">
                <a:latin typeface="+mn-lt"/>
              </a:rPr>
              <a:t>101</a:t>
            </a:r>
          </a:p>
        </p:txBody>
      </p:sp>
      <p:sp>
        <p:nvSpPr>
          <p:cNvPr id="46083" name="Rectangle 3"/>
          <p:cNvSpPr>
            <a:spLocks noGrp="1" noChangeArrowheads="1"/>
          </p:cNvSpPr>
          <p:nvPr>
            <p:ph idx="1"/>
          </p:nvPr>
        </p:nvSpPr>
        <p:spPr>
          <a:xfrm>
            <a:off x="1676400" y="1945340"/>
            <a:ext cx="8839200" cy="4760259"/>
          </a:xfrm>
        </p:spPr>
        <p:txBody>
          <a:bodyPr/>
          <a:lstStyle/>
          <a:p>
            <a:pPr algn="ctr" eaLnBrk="1" hangingPunct="1">
              <a:buFontTx/>
              <a:buNone/>
            </a:pPr>
            <a:r>
              <a:rPr lang="en-US" altLang="en-US" sz="4800" b="1" i="1" dirty="0">
                <a:ea typeface="ＭＳ Ｐゴシック" pitchFamily="34" charset="-128"/>
              </a:rPr>
              <a:t>What is a </a:t>
            </a:r>
            <a:r>
              <a:rPr lang="en-US" altLang="en-US" sz="4800" b="1" i="1" dirty="0" smtClean="0">
                <a:ea typeface="ＭＳ Ｐゴシック" pitchFamily="34" charset="-128"/>
              </a:rPr>
              <a:t>MEAT GOAT?</a:t>
            </a:r>
            <a:endParaRPr lang="en-US" altLang="en-US" sz="4800" b="1" i="1" dirty="0">
              <a:ea typeface="ＭＳ Ｐゴシック" pitchFamily="34" charset="-128"/>
            </a:endParaRPr>
          </a:p>
          <a:p>
            <a:pPr algn="ctr" eaLnBrk="1" hangingPunct="1">
              <a:buFontTx/>
              <a:buNone/>
            </a:pPr>
            <a:r>
              <a:rPr lang="en-US" altLang="en-US" sz="4800" b="1" dirty="0">
                <a:ea typeface="ＭＳ Ｐゴシック" pitchFamily="34" charset="-128"/>
              </a:rPr>
              <a:t>Any breed or cross breed of </a:t>
            </a:r>
            <a:r>
              <a:rPr lang="en-US" altLang="en-US" sz="4800" b="1" dirty="0" smtClean="0">
                <a:ea typeface="ＭＳ Ｐゴシック" pitchFamily="34" charset="-128"/>
              </a:rPr>
              <a:t>goat </a:t>
            </a:r>
            <a:r>
              <a:rPr lang="en-US" altLang="en-US" sz="4800" b="1" dirty="0">
                <a:ea typeface="ＭＳ Ｐゴシック" pitchFamily="34" charset="-128"/>
              </a:rPr>
              <a:t>that is </a:t>
            </a:r>
            <a:r>
              <a:rPr lang="en-US" altLang="en-US" sz="4800" b="1" dirty="0" smtClean="0">
                <a:ea typeface="ＭＳ Ｐゴシック" pitchFamily="34" charset="-128"/>
              </a:rPr>
              <a:t>primarily </a:t>
            </a:r>
            <a:r>
              <a:rPr lang="en-US" altLang="en-US" sz="4800" b="1" dirty="0">
                <a:ea typeface="ＭＳ Ｐゴシック" pitchFamily="34" charset="-128"/>
              </a:rPr>
              <a:t>used in the production of meat</a:t>
            </a:r>
            <a:r>
              <a:rPr lang="en-US" altLang="en-US" sz="4800" b="1" dirty="0" smtClean="0">
                <a:ea typeface="ＭＳ Ｐゴシック" pitchFamily="34" charset="-128"/>
              </a:rPr>
              <a:t>!</a:t>
            </a:r>
          </a:p>
          <a:p>
            <a:pPr algn="ctr" eaLnBrk="1" hangingPunct="1">
              <a:buFontTx/>
              <a:buNone/>
            </a:pPr>
            <a:r>
              <a:rPr lang="en-US" altLang="en-US" sz="4800" b="1" dirty="0" smtClean="0">
                <a:ea typeface="ＭＳ Ｐゴシック" pitchFamily="34" charset="-128"/>
              </a:rPr>
              <a:t>Just like Hair Sheep!</a:t>
            </a:r>
            <a:endParaRPr lang="en-US" altLang="en-US" sz="4800" b="1" dirty="0">
              <a:ea typeface="ＭＳ Ｐゴシック" pitchFamily="34" charset="-128"/>
            </a:endParaRPr>
          </a:p>
        </p:txBody>
      </p:sp>
    </p:spTree>
    <p:extLst>
      <p:ext uri="{BB962C8B-B14F-4D97-AF65-F5344CB8AC3E}">
        <p14:creationId xmlns:p14="http://schemas.microsoft.com/office/powerpoint/2010/main" val="592282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a:defRPr/>
            </a:pPr>
            <a:r>
              <a:rPr lang="en-US" sz="6000" b="1" i="1" dirty="0">
                <a:latin typeface="+mn-lt"/>
              </a:rPr>
              <a:t>Types of Meat Goats</a:t>
            </a:r>
          </a:p>
        </p:txBody>
      </p:sp>
      <p:pic>
        <p:nvPicPr>
          <p:cNvPr id="14339" name="Picture 6" descr="C:\Documents and Settings\msues\My Documents\My Pictures\littleredMVC-006X.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209800" y="2093385"/>
            <a:ext cx="3962400" cy="3488267"/>
          </a:xfrm>
          <a:noFill/>
        </p:spPr>
      </p:pic>
      <p:sp>
        <p:nvSpPr>
          <p:cNvPr id="11267" name="Rectangle 4"/>
          <p:cNvSpPr>
            <a:spLocks noGrp="1" noChangeArrowheads="1"/>
          </p:cNvSpPr>
          <p:nvPr>
            <p:ph type="body" sz="half" idx="2"/>
          </p:nvPr>
        </p:nvSpPr>
        <p:spPr>
          <a:xfrm>
            <a:off x="6172200" y="1981200"/>
            <a:ext cx="4343400" cy="4597400"/>
          </a:xfrm>
        </p:spPr>
        <p:txBody>
          <a:bodyPr>
            <a:normAutofit fontScale="77500" lnSpcReduction="20000"/>
          </a:bodyPr>
          <a:lstStyle/>
          <a:p>
            <a:pPr marL="320040" indent="-320040">
              <a:buClr>
                <a:schemeClr val="tx1">
                  <a:shade val="95000"/>
                </a:schemeClr>
              </a:buClr>
              <a:buFont typeface="Wingdings"/>
              <a:buChar char=""/>
              <a:defRPr/>
            </a:pPr>
            <a:r>
              <a:rPr lang="en-US" sz="4000" b="1" dirty="0"/>
              <a:t>Boer cross is </a:t>
            </a:r>
            <a:r>
              <a:rPr lang="en-US" sz="4000" b="1" dirty="0" smtClean="0"/>
              <a:t>the most popular and well </a:t>
            </a:r>
            <a:r>
              <a:rPr lang="en-US" sz="4000" b="1" dirty="0"/>
              <a:t>known </a:t>
            </a:r>
            <a:r>
              <a:rPr lang="en-US" sz="4000" b="1" dirty="0" smtClean="0"/>
              <a:t>in the </a:t>
            </a:r>
            <a:r>
              <a:rPr lang="en-US" sz="4000" b="1" dirty="0"/>
              <a:t>U.S.</a:t>
            </a:r>
          </a:p>
          <a:p>
            <a:pPr marL="320040" indent="-320040">
              <a:buClr>
                <a:schemeClr val="tx1">
                  <a:shade val="95000"/>
                </a:schemeClr>
              </a:buClr>
              <a:buFont typeface="Wingdings"/>
              <a:buChar char=""/>
              <a:defRPr/>
            </a:pPr>
            <a:r>
              <a:rPr lang="en-US" sz="4000" b="1" dirty="0" err="1" smtClean="0"/>
              <a:t>Kiko</a:t>
            </a:r>
            <a:r>
              <a:rPr lang="en-US" sz="4000" b="1" dirty="0"/>
              <a:t> </a:t>
            </a:r>
            <a:r>
              <a:rPr lang="en-US" sz="4000" b="1" dirty="0" smtClean="0"/>
              <a:t>cross goats are </a:t>
            </a:r>
            <a:r>
              <a:rPr lang="en-US" sz="4000" b="1" dirty="0"/>
              <a:t>gaining in popularity</a:t>
            </a:r>
          </a:p>
          <a:p>
            <a:pPr marL="320040" indent="-320040">
              <a:buClr>
                <a:schemeClr val="tx1">
                  <a:shade val="95000"/>
                </a:schemeClr>
              </a:buClr>
              <a:buFont typeface="Wingdings"/>
              <a:buChar char=""/>
              <a:defRPr/>
            </a:pPr>
            <a:r>
              <a:rPr lang="en-US" sz="4000" b="1" dirty="0"/>
              <a:t>Spanish </a:t>
            </a:r>
            <a:r>
              <a:rPr lang="en-US" sz="4000" b="1" dirty="0" smtClean="0"/>
              <a:t>type goats are </a:t>
            </a:r>
            <a:r>
              <a:rPr lang="en-US" sz="4000" b="1" dirty="0"/>
              <a:t>making a comeback</a:t>
            </a:r>
          </a:p>
          <a:p>
            <a:pPr marL="320040" indent="-320040">
              <a:buClr>
                <a:schemeClr val="tx1">
                  <a:shade val="95000"/>
                </a:schemeClr>
              </a:buClr>
              <a:buFont typeface="Wingdings"/>
              <a:buChar char=""/>
              <a:defRPr/>
            </a:pPr>
            <a:endParaRPr lang="en-US" sz="4000" dirty="0"/>
          </a:p>
        </p:txBody>
      </p:sp>
    </p:spTree>
    <p:extLst>
      <p:ext uri="{BB962C8B-B14F-4D97-AF65-F5344CB8AC3E}">
        <p14:creationId xmlns:p14="http://schemas.microsoft.com/office/powerpoint/2010/main" val="582245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a:spLocks noGrp="1"/>
          </p:cNvSpPr>
          <p:nvPr>
            <p:ph type="ctrTitle"/>
          </p:nvPr>
        </p:nvSpPr>
        <p:spPr>
          <a:xfrm>
            <a:off x="64008" y="370936"/>
            <a:ext cx="12006072" cy="5792120"/>
          </a:xfrm>
        </p:spPr>
        <p:txBody>
          <a:bodyPr/>
          <a:lstStyle>
            <a:extLst/>
          </a:lstStyle>
          <a:p>
            <a:pPr>
              <a:defRPr/>
            </a:pPr>
            <a:r>
              <a:rPr lang="en-US" sz="5400" b="1" dirty="0" smtClean="0">
                <a:latin typeface="+mn-lt"/>
                <a:ea typeface="+mj-ea"/>
              </a:rPr>
              <a:t>What is a small ruminant???</a:t>
            </a:r>
            <a:br>
              <a:rPr lang="en-US" sz="5400" b="1" dirty="0" smtClean="0">
                <a:latin typeface="+mn-lt"/>
                <a:ea typeface="+mj-ea"/>
              </a:rPr>
            </a:br>
            <a:r>
              <a:rPr lang="en-US" sz="5400" b="1" dirty="0">
                <a:latin typeface="+mn-lt"/>
              </a:rPr>
              <a:t/>
            </a:r>
            <a:br>
              <a:rPr lang="en-US" sz="5400" b="1" dirty="0">
                <a:latin typeface="+mn-lt"/>
              </a:rPr>
            </a:br>
            <a:r>
              <a:rPr lang="en-US" dirty="0" smtClean="0">
                <a:latin typeface="+mn-lt"/>
                <a:ea typeface="+mj-ea"/>
              </a:rPr>
              <a:t/>
            </a:r>
            <a:br>
              <a:rPr lang="en-US" dirty="0" smtClean="0">
                <a:latin typeface="+mn-lt"/>
                <a:ea typeface="+mj-ea"/>
              </a:rPr>
            </a:br>
            <a:r>
              <a:rPr lang="en-US" dirty="0" smtClean="0">
                <a:latin typeface="+mn-lt"/>
                <a:ea typeface="+mj-ea"/>
              </a:rPr>
              <a:t/>
            </a:r>
            <a:br>
              <a:rPr lang="en-US" dirty="0" smtClean="0">
                <a:latin typeface="+mn-lt"/>
                <a:ea typeface="+mj-ea"/>
              </a:rPr>
            </a:br>
            <a:r>
              <a:rPr lang="en-US" sz="3200" dirty="0">
                <a:latin typeface="+mn-lt"/>
              </a:rPr>
              <a:t/>
            </a:r>
            <a:br>
              <a:rPr lang="en-US" sz="3200" dirty="0">
                <a:latin typeface="+mn-lt"/>
              </a:rPr>
            </a:br>
            <a:r>
              <a:rPr lang="en-US" sz="3200" dirty="0" smtClean="0">
                <a:latin typeface="+mn-lt"/>
              </a:rPr>
              <a:t/>
            </a:r>
            <a:br>
              <a:rPr lang="en-US" sz="3200" dirty="0" smtClean="0">
                <a:latin typeface="+mn-lt"/>
              </a:rPr>
            </a:br>
            <a:endParaRPr lang="en-US" dirty="0">
              <a:latin typeface="+mn-lt"/>
              <a:ea typeface="+mj-ea"/>
            </a:endParaRPr>
          </a:p>
        </p:txBody>
      </p:sp>
      <p:sp>
        <p:nvSpPr>
          <p:cNvPr id="10243" name="Rectangle 4"/>
          <p:cNvSpPr>
            <a:spLocks noGrp="1"/>
          </p:cNvSpPr>
          <p:nvPr>
            <p:ph type="subTitle" idx="1"/>
          </p:nvPr>
        </p:nvSpPr>
        <p:spPr>
          <a:xfrm>
            <a:off x="207033" y="2475781"/>
            <a:ext cx="11697419" cy="3942271"/>
          </a:xfrm>
        </p:spPr>
        <p:txBody>
          <a:bodyPr>
            <a:noAutofit/>
          </a:bodyPr>
          <a:lstStyle/>
          <a:p>
            <a:pPr eaLnBrk="1" hangingPunct="1">
              <a:lnSpc>
                <a:spcPct val="90000"/>
              </a:lnSpc>
              <a:buFont typeface="Wingdings" pitchFamily="2" charset="2"/>
              <a:buNone/>
            </a:pPr>
            <a:r>
              <a:rPr lang="en-US" altLang="en-US" sz="4400" b="1" dirty="0" smtClean="0">
                <a:latin typeface="+mj-lt"/>
                <a:ea typeface="ＭＳ Ｐゴシック" pitchFamily="34" charset="-128"/>
              </a:rPr>
              <a:t>Little Cows?</a:t>
            </a:r>
          </a:p>
          <a:p>
            <a:pPr eaLnBrk="1" hangingPunct="1">
              <a:lnSpc>
                <a:spcPct val="90000"/>
              </a:lnSpc>
              <a:buFont typeface="Wingdings" pitchFamily="2" charset="2"/>
              <a:buNone/>
            </a:pPr>
            <a:endParaRPr lang="en-US" altLang="en-US" sz="4400" b="1" dirty="0">
              <a:latin typeface="+mj-lt"/>
              <a:ea typeface="ＭＳ Ｐゴシック" pitchFamily="34" charset="-128"/>
            </a:endParaRPr>
          </a:p>
          <a:p>
            <a:pPr eaLnBrk="1" hangingPunct="1">
              <a:lnSpc>
                <a:spcPct val="90000"/>
              </a:lnSpc>
              <a:buFont typeface="Wingdings" pitchFamily="2" charset="2"/>
              <a:buNone/>
            </a:pPr>
            <a:r>
              <a:rPr lang="en-US" altLang="en-US" sz="4400" b="1" dirty="0" smtClean="0">
                <a:latin typeface="+mj-lt"/>
                <a:ea typeface="ＭＳ Ｐゴシック" pitchFamily="34" charset="-128"/>
              </a:rPr>
              <a:t>OR</a:t>
            </a:r>
          </a:p>
          <a:p>
            <a:pPr eaLnBrk="1" hangingPunct="1">
              <a:lnSpc>
                <a:spcPct val="90000"/>
              </a:lnSpc>
              <a:buFont typeface="Wingdings" pitchFamily="2" charset="2"/>
              <a:buNone/>
            </a:pPr>
            <a:endParaRPr lang="en-US" altLang="en-US" sz="4400" b="1" dirty="0">
              <a:latin typeface="+mj-lt"/>
              <a:ea typeface="ＭＳ Ｐゴシック" pitchFamily="34" charset="-128"/>
            </a:endParaRPr>
          </a:p>
          <a:p>
            <a:pPr eaLnBrk="1" hangingPunct="1">
              <a:lnSpc>
                <a:spcPct val="90000"/>
              </a:lnSpc>
              <a:buFont typeface="Wingdings" pitchFamily="2" charset="2"/>
              <a:buNone/>
            </a:pPr>
            <a:r>
              <a:rPr lang="en-US" altLang="en-US" sz="4400" b="1" dirty="0" smtClean="0">
                <a:latin typeface="+mj-lt"/>
                <a:ea typeface="ＭＳ Ｐゴシック" pitchFamily="34" charset="-128"/>
              </a:rPr>
              <a:t>Sheep and goats?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1442" y="2527280"/>
            <a:ext cx="5029200" cy="3771900"/>
          </a:xfrm>
          <a:prstGeom prst="rect">
            <a:avLst/>
          </a:prstGeom>
        </p:spPr>
      </p:pic>
    </p:spTree>
    <p:extLst>
      <p:ext uri="{BB962C8B-B14F-4D97-AF65-F5344CB8AC3E}">
        <p14:creationId xmlns:p14="http://schemas.microsoft.com/office/powerpoint/2010/main" val="2795755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9396" y="0"/>
            <a:ext cx="11766430" cy="2924356"/>
          </a:xfrm>
        </p:spPr>
        <p:txBody>
          <a:bodyPr>
            <a:noAutofit/>
          </a:bodyPr>
          <a:lstStyle/>
          <a:p>
            <a:pPr>
              <a:defRPr/>
            </a:pPr>
            <a:r>
              <a:rPr lang="en-US" sz="5400" b="1" dirty="0">
                <a:solidFill>
                  <a:schemeClr val="tx1"/>
                </a:solidFill>
                <a:latin typeface="+mn-lt"/>
              </a:rPr>
              <a:t>Goat management </a:t>
            </a:r>
            <a:r>
              <a:rPr lang="en-US" sz="5400" b="1" dirty="0" smtClean="0">
                <a:solidFill>
                  <a:schemeClr val="tx1"/>
                </a:solidFill>
                <a:latin typeface="+mn-lt"/>
              </a:rPr>
              <a:t>covers</a:t>
            </a:r>
            <a:br>
              <a:rPr lang="en-US" sz="5400" b="1" dirty="0" smtClean="0">
                <a:solidFill>
                  <a:schemeClr val="tx1"/>
                </a:solidFill>
                <a:latin typeface="+mn-lt"/>
              </a:rPr>
            </a:br>
            <a:r>
              <a:rPr lang="en-US" sz="5400" b="1" dirty="0" smtClean="0">
                <a:solidFill>
                  <a:schemeClr val="tx1"/>
                </a:solidFill>
                <a:latin typeface="+mn-lt"/>
              </a:rPr>
              <a:t>the </a:t>
            </a:r>
            <a:r>
              <a:rPr lang="en-US" sz="5400" b="1" dirty="0">
                <a:solidFill>
                  <a:schemeClr val="tx1"/>
                </a:solidFill>
                <a:latin typeface="+mn-lt"/>
              </a:rPr>
              <a:t>raising and caring for </a:t>
            </a:r>
            <a:r>
              <a:rPr lang="en-US" sz="5400" b="1" dirty="0" smtClean="0">
                <a:solidFill>
                  <a:schemeClr val="tx1"/>
                </a:solidFill>
                <a:latin typeface="+mn-lt"/>
              </a:rPr>
              <a:t>goats including:</a:t>
            </a:r>
            <a:endParaRPr lang="en-US" sz="5400" b="1" dirty="0">
              <a:solidFill>
                <a:schemeClr val="tx1"/>
              </a:solidFill>
              <a:latin typeface="+mn-lt"/>
            </a:endParaRPr>
          </a:p>
        </p:txBody>
      </p:sp>
      <p:sp>
        <p:nvSpPr>
          <p:cNvPr id="10243" name="Rectangle 4"/>
          <p:cNvSpPr>
            <a:spLocks noGrp="1" noChangeArrowheads="1"/>
          </p:cNvSpPr>
          <p:nvPr>
            <p:ph sz="half" idx="1"/>
          </p:nvPr>
        </p:nvSpPr>
        <p:spPr>
          <a:xfrm>
            <a:off x="129396" y="2667000"/>
            <a:ext cx="5814204" cy="4191000"/>
          </a:xfrm>
        </p:spPr>
        <p:txBody>
          <a:bodyPr>
            <a:noAutofit/>
          </a:bodyPr>
          <a:lstStyle/>
          <a:p>
            <a:pPr marL="548640" indent="-411480">
              <a:buClr>
                <a:schemeClr val="tx1">
                  <a:shade val="95000"/>
                </a:schemeClr>
              </a:buClr>
              <a:buFont typeface="Wingdings 2"/>
              <a:buChar char=""/>
              <a:defRPr/>
            </a:pPr>
            <a:r>
              <a:rPr lang="en-US" sz="4000" b="1" dirty="0"/>
              <a:t>Feeding</a:t>
            </a:r>
          </a:p>
          <a:p>
            <a:pPr marL="548640" indent="-411480">
              <a:buClr>
                <a:schemeClr val="tx1">
                  <a:shade val="95000"/>
                </a:schemeClr>
              </a:buClr>
              <a:buFont typeface="Wingdings 2"/>
              <a:buChar char=""/>
              <a:defRPr/>
            </a:pPr>
            <a:r>
              <a:rPr lang="en-US" sz="4000" b="1" dirty="0"/>
              <a:t>Health </a:t>
            </a:r>
            <a:r>
              <a:rPr lang="en-US" sz="4000" b="1" dirty="0" smtClean="0"/>
              <a:t>Management</a:t>
            </a:r>
            <a:endParaRPr lang="en-US" sz="4000" b="1" dirty="0"/>
          </a:p>
          <a:p>
            <a:pPr marL="548640" indent="-411480">
              <a:buClr>
                <a:schemeClr val="tx1">
                  <a:shade val="95000"/>
                </a:schemeClr>
              </a:buClr>
              <a:buFont typeface="Wingdings 2"/>
              <a:buChar char=""/>
              <a:defRPr/>
            </a:pPr>
            <a:r>
              <a:rPr lang="en-US" sz="4000" b="1" dirty="0"/>
              <a:t>Breeding</a:t>
            </a:r>
          </a:p>
          <a:p>
            <a:pPr marL="548640" indent="-411480">
              <a:buClr>
                <a:schemeClr val="tx1">
                  <a:shade val="95000"/>
                </a:schemeClr>
              </a:buClr>
              <a:buFont typeface="Wingdings 2"/>
              <a:buChar char=""/>
              <a:defRPr/>
            </a:pPr>
            <a:r>
              <a:rPr lang="en-US" sz="4000" b="1" dirty="0"/>
              <a:t>Processing kids</a:t>
            </a:r>
          </a:p>
          <a:p>
            <a:pPr marL="548640" indent="-411480">
              <a:buClr>
                <a:schemeClr val="tx1">
                  <a:shade val="95000"/>
                </a:schemeClr>
              </a:buClr>
              <a:buFont typeface="Wingdings 2"/>
              <a:buChar char=""/>
              <a:defRPr/>
            </a:pPr>
            <a:r>
              <a:rPr lang="en-US" sz="4000" b="1" dirty="0"/>
              <a:t>Facilities</a:t>
            </a:r>
          </a:p>
        </p:txBody>
      </p:sp>
      <p:pic>
        <p:nvPicPr>
          <p:cNvPr id="23556" name="Picture 10" descr="Kikobabies-manyrock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1234" y="2514600"/>
            <a:ext cx="3962400" cy="40978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30653"/>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2143" y="103516"/>
            <a:ext cx="10212238" cy="1496683"/>
          </a:xfrm>
        </p:spPr>
        <p:txBody>
          <a:bodyPr>
            <a:normAutofit fontScale="90000"/>
          </a:bodyPr>
          <a:lstStyle/>
          <a:p>
            <a:pPr>
              <a:defRPr/>
            </a:pPr>
            <a:r>
              <a:rPr lang="en-US" sz="5400" b="1" dirty="0" smtClean="0">
                <a:solidFill>
                  <a:schemeClr val="tx1"/>
                </a:solidFill>
                <a:latin typeface="+mn-lt"/>
                <a:ea typeface="+mj-ea"/>
              </a:rPr>
              <a:t>How many goats can I raise?</a:t>
            </a:r>
          </a:p>
        </p:txBody>
      </p:sp>
      <p:sp>
        <p:nvSpPr>
          <p:cNvPr id="9220" name="Rectangle 4"/>
          <p:cNvSpPr>
            <a:spLocks noGrp="1" noChangeArrowheads="1"/>
          </p:cNvSpPr>
          <p:nvPr>
            <p:ph sz="half" idx="1"/>
          </p:nvPr>
        </p:nvSpPr>
        <p:spPr>
          <a:xfrm>
            <a:off x="207033" y="1600199"/>
            <a:ext cx="7496355" cy="5033514"/>
          </a:xfrm>
        </p:spPr>
        <p:txBody>
          <a:bodyPr>
            <a:noAutofit/>
          </a:bodyPr>
          <a:lstStyle/>
          <a:p>
            <a:pPr marL="137160" indent="0">
              <a:buClr>
                <a:schemeClr val="tx1">
                  <a:shade val="95000"/>
                </a:schemeClr>
              </a:buClr>
              <a:buNone/>
              <a:defRPr/>
            </a:pPr>
            <a:r>
              <a:rPr lang="en-US" sz="3600" b="1" dirty="0"/>
              <a:t>D</a:t>
            </a:r>
            <a:r>
              <a:rPr lang="en-US" sz="3600" b="1" dirty="0" smtClean="0"/>
              <a:t>epends </a:t>
            </a:r>
            <a:r>
              <a:rPr lang="en-US" sz="3600" b="1" dirty="0"/>
              <a:t>on </a:t>
            </a:r>
            <a:r>
              <a:rPr lang="en-US" sz="3600" b="1" dirty="0" smtClean="0"/>
              <a:t>management and resources.</a:t>
            </a:r>
          </a:p>
          <a:p>
            <a:pPr marL="1133856" lvl="2">
              <a:buFont typeface="Wingdings"/>
              <a:buChar char=""/>
              <a:defRPr/>
            </a:pPr>
            <a:r>
              <a:rPr lang="en-US" sz="2800" b="1" dirty="0" smtClean="0"/>
              <a:t>Quantity, Quality</a:t>
            </a:r>
            <a:r>
              <a:rPr lang="en-US" sz="2800" b="1" dirty="0"/>
              <a:t>, </a:t>
            </a:r>
            <a:r>
              <a:rPr lang="en-US" sz="2800" b="1" dirty="0" smtClean="0"/>
              <a:t>Type of Labor</a:t>
            </a:r>
            <a:endParaRPr lang="en-US" sz="2800" b="1" dirty="0"/>
          </a:p>
          <a:p>
            <a:pPr marL="1133856" lvl="2">
              <a:buFont typeface="Wingdings"/>
              <a:buChar char=""/>
              <a:defRPr/>
            </a:pPr>
            <a:r>
              <a:rPr lang="en-US" sz="2800" b="1" dirty="0" smtClean="0"/>
              <a:t>Quantity, Distribution, Management</a:t>
            </a:r>
            <a:endParaRPr lang="en-US" sz="2800" b="1" dirty="0"/>
          </a:p>
          <a:p>
            <a:pPr marL="585216" lvl="1" indent="0">
              <a:buNone/>
              <a:defRPr/>
            </a:pPr>
            <a:r>
              <a:rPr lang="en-US" sz="2800" b="1" dirty="0" smtClean="0"/>
              <a:t>	 of Capital</a:t>
            </a:r>
            <a:r>
              <a:rPr lang="en-US" sz="2800" b="1" dirty="0"/>
              <a:t>	</a:t>
            </a:r>
            <a:r>
              <a:rPr lang="en-US" sz="2800" b="1" dirty="0" smtClean="0"/>
              <a:t> and Land</a:t>
            </a:r>
            <a:endParaRPr lang="en-US" sz="2800" b="1" dirty="0"/>
          </a:p>
          <a:p>
            <a:pPr marL="1133856" lvl="2">
              <a:buFont typeface="Wingdings"/>
              <a:buChar char=""/>
              <a:defRPr/>
            </a:pPr>
            <a:r>
              <a:rPr lang="en-US" sz="2800" b="1" dirty="0" smtClean="0"/>
              <a:t>Own or Borrowed Money!</a:t>
            </a:r>
            <a:endParaRPr lang="en-US" sz="2800" b="1" dirty="0"/>
          </a:p>
        </p:txBody>
      </p:sp>
      <p:pic>
        <p:nvPicPr>
          <p:cNvPr id="24580" name="Picture 8" descr="IMG_0809"/>
          <p:cNvPicPr>
            <a:picLocks noChangeAspect="1" noChangeArrowheads="1"/>
          </p:cNvPicPr>
          <p:nvPr/>
        </p:nvPicPr>
        <p:blipFill>
          <a:blip r:embed="rId2">
            <a:extLst>
              <a:ext uri="{28A0092B-C50C-407E-A947-70E740481C1C}">
                <a14:useLocalDpi xmlns:a14="http://schemas.microsoft.com/office/drawing/2010/main" val="0"/>
              </a:ext>
            </a:extLst>
          </a:blip>
          <a:srcRect r="8"/>
          <a:stretch>
            <a:fillRect/>
          </a:stretch>
        </p:blipFill>
        <p:spPr bwMode="auto">
          <a:xfrm rot="407962">
            <a:off x="7804033" y="1998453"/>
            <a:ext cx="3648075" cy="4419600"/>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74073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2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2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507" y="977153"/>
            <a:ext cx="11905128" cy="5486399"/>
          </a:xfrm>
        </p:spPr>
        <p:txBody>
          <a:bodyPr/>
          <a:lstStyle/>
          <a:p>
            <a:r>
              <a:rPr lang="en-US" sz="4800" b="1" dirty="0"/>
              <a:t>There is </a:t>
            </a:r>
            <a:r>
              <a:rPr lang="en-US" sz="4800" b="1" dirty="0" smtClean="0"/>
              <a:t>really no </a:t>
            </a:r>
            <a:r>
              <a:rPr lang="en-US" sz="4800" b="1" dirty="0"/>
              <a:t>“best” way to raise </a:t>
            </a:r>
            <a:r>
              <a:rPr lang="en-US" sz="4800" b="1" dirty="0" smtClean="0"/>
              <a:t>goats (SHEEP). </a:t>
            </a:r>
            <a:r>
              <a:rPr lang="en-US" sz="5400" b="1" u="sng" dirty="0" smtClean="0">
                <a:effectLst>
                  <a:outerShdw blurRad="38100" dist="38100" dir="2700000" algn="tl">
                    <a:srgbClr val="000000">
                      <a:alpha val="43137"/>
                    </a:srgbClr>
                  </a:outerShdw>
                </a:effectLst>
              </a:rPr>
              <a:t>Except!</a:t>
            </a:r>
            <a:r>
              <a:rPr lang="en-US" sz="4800" b="1" dirty="0" smtClean="0"/>
              <a:t/>
            </a:r>
            <a:br>
              <a:rPr lang="en-US" sz="4800" b="1" dirty="0" smtClean="0"/>
            </a:br>
            <a:r>
              <a:rPr lang="en-US" sz="4800" b="1" dirty="0" smtClean="0"/>
              <a:t>The most economical way possible!</a:t>
            </a:r>
            <a:br>
              <a:rPr lang="en-US" sz="4800" b="1" dirty="0" smtClean="0"/>
            </a:br>
            <a:r>
              <a:rPr lang="en-US" sz="4800" b="1" dirty="0" smtClean="0"/>
              <a:t/>
            </a:r>
            <a:br>
              <a:rPr lang="en-US" sz="4800" b="1" dirty="0" smtClean="0"/>
            </a:br>
            <a:r>
              <a:rPr lang="en-US" sz="4800" b="1" dirty="0"/>
              <a:t>	</a:t>
            </a:r>
            <a:r>
              <a:rPr lang="en-US" sz="4800" b="1" dirty="0" smtClean="0"/>
              <a:t>Do you work for the goats?</a:t>
            </a:r>
            <a:br>
              <a:rPr lang="en-US" sz="4800" b="1" dirty="0" smtClean="0"/>
            </a:br>
            <a:r>
              <a:rPr lang="en-US" sz="4800" b="1" dirty="0"/>
              <a:t>	</a:t>
            </a:r>
            <a:r>
              <a:rPr lang="en-US" sz="4800" b="1" dirty="0" smtClean="0"/>
              <a:t>Do the goats work for you? </a:t>
            </a:r>
            <a:endParaRPr lang="en-US" sz="4800" b="1" dirty="0"/>
          </a:p>
        </p:txBody>
      </p:sp>
    </p:spTree>
    <p:extLst>
      <p:ext uri="{BB962C8B-B14F-4D97-AF65-F5344CB8AC3E}">
        <p14:creationId xmlns:p14="http://schemas.microsoft.com/office/powerpoint/2010/main" val="3339095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62753" y="279401"/>
            <a:ext cx="12003741" cy="6269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defRPr/>
            </a:pPr>
            <a:endParaRPr lang="en-US" sz="5400" b="1" i="1" dirty="0" smtClean="0"/>
          </a:p>
          <a:p>
            <a:pPr algn="ctr">
              <a:lnSpc>
                <a:spcPct val="90000"/>
              </a:lnSpc>
              <a:defRPr/>
            </a:pPr>
            <a:r>
              <a:rPr lang="en-US" sz="5400" b="1" i="1" dirty="0" smtClean="0"/>
              <a:t>What </a:t>
            </a:r>
            <a:r>
              <a:rPr lang="en-US" sz="5400" b="1" i="1" dirty="0"/>
              <a:t>factors are most important to insure a successful goat enterprise?</a:t>
            </a:r>
          </a:p>
          <a:p>
            <a:pPr algn="ctr">
              <a:lnSpc>
                <a:spcPct val="90000"/>
              </a:lnSpc>
              <a:defRPr/>
            </a:pPr>
            <a:endParaRPr lang="en-US" sz="1600" b="1" dirty="0" smtClean="0">
              <a:latin typeface="Tw Cen MT" pitchFamily="34" charset="0"/>
            </a:endParaRPr>
          </a:p>
          <a:p>
            <a:pPr algn="ctr">
              <a:lnSpc>
                <a:spcPct val="90000"/>
              </a:lnSpc>
              <a:defRPr/>
            </a:pPr>
            <a:endParaRPr lang="en-US" sz="1600" b="1" dirty="0">
              <a:latin typeface="Tw Cen MT" pitchFamily="34" charset="0"/>
            </a:endParaRPr>
          </a:p>
          <a:p>
            <a:pPr algn="ctr">
              <a:lnSpc>
                <a:spcPct val="90000"/>
              </a:lnSpc>
              <a:defRPr/>
            </a:pPr>
            <a:endParaRPr lang="en-US" sz="1600" b="1" dirty="0">
              <a:latin typeface="Tw Cen MT" pitchFamily="34" charset="0"/>
            </a:endParaRPr>
          </a:p>
          <a:p>
            <a:pPr marL="571500" indent="-571500">
              <a:lnSpc>
                <a:spcPct val="90000"/>
              </a:lnSpc>
              <a:buFont typeface="Arial" panose="020B0604020202020204" pitchFamily="34" charset="0"/>
              <a:buChar char="•"/>
              <a:defRPr/>
            </a:pPr>
            <a:r>
              <a:rPr lang="en-US" sz="3600" dirty="0">
                <a:latin typeface="Tw Cen MT" pitchFamily="34" charset="0"/>
              </a:rPr>
              <a:t>	</a:t>
            </a:r>
            <a:r>
              <a:rPr lang="en-US" sz="4000" b="1" dirty="0"/>
              <a:t>Nutrition</a:t>
            </a:r>
          </a:p>
          <a:p>
            <a:pPr marL="571500" indent="-571500">
              <a:lnSpc>
                <a:spcPct val="90000"/>
              </a:lnSpc>
              <a:buFont typeface="Arial" panose="020B0604020202020204" pitchFamily="34" charset="0"/>
              <a:buChar char="•"/>
              <a:defRPr/>
            </a:pPr>
            <a:r>
              <a:rPr lang="en-US" sz="4000" b="1" dirty="0"/>
              <a:t>	Reproduction</a:t>
            </a:r>
          </a:p>
          <a:p>
            <a:pPr marL="571500" indent="-571500">
              <a:lnSpc>
                <a:spcPct val="90000"/>
              </a:lnSpc>
              <a:buFont typeface="Arial" panose="020B0604020202020204" pitchFamily="34" charset="0"/>
              <a:buChar char="•"/>
              <a:defRPr/>
            </a:pPr>
            <a:r>
              <a:rPr lang="en-US" sz="4000" b="1" dirty="0"/>
              <a:t>	Health</a:t>
            </a:r>
          </a:p>
          <a:p>
            <a:pPr marL="571500" indent="-571500">
              <a:lnSpc>
                <a:spcPct val="90000"/>
              </a:lnSpc>
              <a:buFont typeface="Arial" panose="020B0604020202020204" pitchFamily="34" charset="0"/>
              <a:buChar char="•"/>
              <a:defRPr/>
            </a:pPr>
            <a:r>
              <a:rPr lang="en-US" sz="4000" b="1" dirty="0"/>
              <a:t>	</a:t>
            </a:r>
            <a:r>
              <a:rPr lang="en-US" sz="4000" b="1" dirty="0" smtClean="0"/>
              <a:t>Facilities</a:t>
            </a:r>
          </a:p>
          <a:p>
            <a:pPr marL="571500" indent="-571500">
              <a:lnSpc>
                <a:spcPct val="90000"/>
              </a:lnSpc>
              <a:buFont typeface="Arial" panose="020B0604020202020204" pitchFamily="34" charset="0"/>
              <a:buChar char="•"/>
              <a:defRPr/>
            </a:pPr>
            <a:r>
              <a:rPr lang="en-US" sz="4000" b="1" dirty="0"/>
              <a:t> </a:t>
            </a:r>
            <a:r>
              <a:rPr lang="en-US" sz="4000" b="1" dirty="0" smtClean="0"/>
              <a:t> Marketing</a:t>
            </a:r>
            <a:endParaRPr lang="en-US" sz="4000" b="1" dirty="0"/>
          </a:p>
          <a:p>
            <a:pPr marL="571500" indent="-571500">
              <a:lnSpc>
                <a:spcPct val="90000"/>
              </a:lnSpc>
              <a:buFont typeface="Arial" panose="020B0604020202020204" pitchFamily="34" charset="0"/>
              <a:buChar char="•"/>
              <a:defRPr/>
            </a:pPr>
            <a:endParaRPr lang="en-US" sz="3600" b="1" dirty="0"/>
          </a:p>
        </p:txBody>
      </p:sp>
      <p:pic>
        <p:nvPicPr>
          <p:cNvPr id="26627" name="Picture 3" descr="C:\Documents and Settings\msues\My Documents\My Pictures\groupMVC-001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6896" y="2983754"/>
            <a:ext cx="3425825" cy="326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157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81200" y="274639"/>
            <a:ext cx="8229600" cy="1143000"/>
          </a:xfrm>
        </p:spPr>
        <p:txBody>
          <a:bodyPr>
            <a:normAutofit/>
          </a:bodyPr>
          <a:lstStyle/>
          <a:p>
            <a:pPr>
              <a:defRPr/>
            </a:pPr>
            <a:r>
              <a:rPr lang="en-US" sz="6000" b="1" dirty="0">
                <a:latin typeface="+mn-lt"/>
              </a:rPr>
              <a:t>Nutrition..</a:t>
            </a:r>
          </a:p>
        </p:txBody>
      </p:sp>
      <p:sp>
        <p:nvSpPr>
          <p:cNvPr id="22531" name="Rectangle 3"/>
          <p:cNvSpPr>
            <a:spLocks noGrp="1" noChangeArrowheads="1"/>
          </p:cNvSpPr>
          <p:nvPr>
            <p:ph idx="1"/>
          </p:nvPr>
        </p:nvSpPr>
        <p:spPr>
          <a:xfrm>
            <a:off x="89647" y="1535502"/>
            <a:ext cx="6996953" cy="4789098"/>
          </a:xfrm>
        </p:spPr>
        <p:txBody>
          <a:bodyPr>
            <a:normAutofit/>
          </a:bodyPr>
          <a:lstStyle/>
          <a:p>
            <a:pPr marL="548640" indent="-411480">
              <a:buClr>
                <a:schemeClr val="tx1">
                  <a:shade val="95000"/>
                </a:schemeClr>
              </a:buClr>
              <a:buNone/>
              <a:defRPr/>
            </a:pPr>
            <a:r>
              <a:rPr lang="en-US" sz="5400" b="1" dirty="0"/>
              <a:t>Is the Highest</a:t>
            </a:r>
          </a:p>
          <a:p>
            <a:pPr marL="548640" indent="-411480">
              <a:buClr>
                <a:schemeClr val="tx1">
                  <a:shade val="95000"/>
                </a:schemeClr>
              </a:buClr>
              <a:buNone/>
              <a:defRPr/>
            </a:pPr>
            <a:r>
              <a:rPr lang="en-US" sz="5400" b="1" dirty="0"/>
              <a:t>Cost Associated</a:t>
            </a:r>
          </a:p>
          <a:p>
            <a:pPr marL="548640" indent="-411480">
              <a:buClr>
                <a:schemeClr val="tx1">
                  <a:shade val="95000"/>
                </a:schemeClr>
              </a:buClr>
              <a:buNone/>
              <a:defRPr/>
            </a:pPr>
            <a:r>
              <a:rPr lang="en-US" sz="5400" b="1" dirty="0"/>
              <a:t>with Production!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5650" y="1549542"/>
            <a:ext cx="4253252" cy="4618176"/>
          </a:xfrm>
          <a:prstGeom prst="rect">
            <a:avLst/>
          </a:prstGeom>
        </p:spPr>
      </p:pic>
    </p:spTree>
    <p:extLst>
      <p:ext uri="{BB962C8B-B14F-4D97-AF65-F5344CB8AC3E}">
        <p14:creationId xmlns:p14="http://schemas.microsoft.com/office/powerpoint/2010/main" val="672919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5506" y="156635"/>
            <a:ext cx="10161494" cy="1545167"/>
          </a:xfrm>
        </p:spPr>
        <p:txBody>
          <a:bodyPr>
            <a:noAutofit/>
          </a:bodyPr>
          <a:lstStyle/>
          <a:p>
            <a:pPr>
              <a:defRPr/>
            </a:pPr>
            <a:r>
              <a:rPr lang="en-US" sz="5400" b="1" dirty="0" smtClean="0">
                <a:solidFill>
                  <a:schemeClr val="tx1"/>
                </a:solidFill>
                <a:latin typeface="+mn-lt"/>
                <a:ea typeface="+mj-ea"/>
              </a:rPr>
              <a:t>NUTRITION..</a:t>
            </a:r>
            <a:br>
              <a:rPr lang="en-US" sz="5400" b="1" dirty="0" smtClean="0">
                <a:solidFill>
                  <a:schemeClr val="tx1"/>
                </a:solidFill>
                <a:latin typeface="+mn-lt"/>
                <a:ea typeface="+mj-ea"/>
              </a:rPr>
            </a:br>
            <a:r>
              <a:rPr lang="en-US" sz="5400" b="1" dirty="0" smtClean="0">
                <a:solidFill>
                  <a:schemeClr val="tx1"/>
                </a:solidFill>
                <a:latin typeface="+mn-lt"/>
                <a:ea typeface="+mj-ea"/>
              </a:rPr>
              <a:t>What do I feed my goats?</a:t>
            </a:r>
          </a:p>
        </p:txBody>
      </p:sp>
      <p:sp>
        <p:nvSpPr>
          <p:cNvPr id="10244" name="Rectangle 4"/>
          <p:cNvSpPr>
            <a:spLocks noGrp="1" noChangeArrowheads="1"/>
          </p:cNvSpPr>
          <p:nvPr>
            <p:ph sz="half" idx="1"/>
          </p:nvPr>
        </p:nvSpPr>
        <p:spPr>
          <a:xfrm>
            <a:off x="125506" y="2027208"/>
            <a:ext cx="8180294" cy="4579780"/>
          </a:xfrm>
        </p:spPr>
        <p:txBody>
          <a:bodyPr>
            <a:normAutofit lnSpcReduction="10000"/>
          </a:bodyPr>
          <a:lstStyle/>
          <a:p>
            <a:pPr marL="651510" indent="-514350">
              <a:lnSpc>
                <a:spcPct val="80000"/>
              </a:lnSpc>
              <a:buClr>
                <a:schemeClr val="tx1">
                  <a:shade val="95000"/>
                </a:schemeClr>
              </a:buClr>
              <a:defRPr/>
            </a:pPr>
            <a:r>
              <a:rPr lang="en-US" sz="3200" b="1" dirty="0">
                <a:latin typeface="+mj-lt"/>
              </a:rPr>
              <a:t>Ideally, roughage (</a:t>
            </a:r>
            <a:r>
              <a:rPr lang="en-US" sz="3200" b="1" dirty="0" smtClean="0">
                <a:latin typeface="+mj-lt"/>
              </a:rPr>
              <a:t>pasture grasses, </a:t>
            </a:r>
            <a:r>
              <a:rPr lang="en-US" sz="3200" b="1" dirty="0">
                <a:latin typeface="+mj-lt"/>
              </a:rPr>
              <a:t>browse, and/or hay) should comprise </a:t>
            </a:r>
            <a:r>
              <a:rPr lang="en-US" sz="3200" b="1" dirty="0" smtClean="0">
                <a:latin typeface="+mj-lt"/>
              </a:rPr>
              <a:t>a </a:t>
            </a:r>
            <a:r>
              <a:rPr lang="en-US" sz="3200" b="1" dirty="0">
                <a:latin typeface="+mj-lt"/>
              </a:rPr>
              <a:t>majority of the </a:t>
            </a:r>
            <a:r>
              <a:rPr lang="en-US" sz="3200" b="1" dirty="0" smtClean="0">
                <a:latin typeface="+mj-lt"/>
              </a:rPr>
              <a:t>diet</a:t>
            </a:r>
            <a:endParaRPr lang="en-US" sz="3200" b="1" dirty="0">
              <a:latin typeface="+mj-lt"/>
            </a:endParaRPr>
          </a:p>
          <a:p>
            <a:pPr marL="651510" indent="-514350">
              <a:lnSpc>
                <a:spcPct val="80000"/>
              </a:lnSpc>
              <a:buClr>
                <a:schemeClr val="tx1">
                  <a:shade val="95000"/>
                </a:schemeClr>
              </a:buClr>
              <a:defRPr/>
            </a:pPr>
            <a:r>
              <a:rPr lang="en-US" sz="3200" b="1" dirty="0">
                <a:latin typeface="+mj-lt"/>
              </a:rPr>
              <a:t>Goats are selective </a:t>
            </a:r>
            <a:r>
              <a:rPr lang="en-US" sz="3200" b="1" dirty="0" smtClean="0">
                <a:latin typeface="+mj-lt"/>
              </a:rPr>
              <a:t>grazers</a:t>
            </a:r>
            <a:r>
              <a:rPr lang="en-US" sz="3200" b="1" dirty="0">
                <a:latin typeface="+mj-lt"/>
              </a:rPr>
              <a:t> </a:t>
            </a:r>
            <a:r>
              <a:rPr lang="en-US" sz="3200" b="1" dirty="0" smtClean="0">
                <a:latin typeface="+mj-lt"/>
              </a:rPr>
              <a:t>and </a:t>
            </a:r>
            <a:r>
              <a:rPr lang="en-US" sz="3200" b="1" dirty="0">
                <a:latin typeface="+mj-lt"/>
              </a:rPr>
              <a:t>prefer browsing to grazing when given </a:t>
            </a:r>
            <a:r>
              <a:rPr lang="en-US" sz="3200" b="1" dirty="0" smtClean="0">
                <a:latin typeface="+mj-lt"/>
              </a:rPr>
              <a:t>a choice </a:t>
            </a:r>
            <a:endParaRPr lang="en-US" sz="3200" b="1" dirty="0">
              <a:latin typeface="+mj-lt"/>
            </a:endParaRPr>
          </a:p>
          <a:p>
            <a:pPr marL="651510" indent="-514350">
              <a:lnSpc>
                <a:spcPct val="80000"/>
              </a:lnSpc>
              <a:buClr>
                <a:schemeClr val="tx1">
                  <a:shade val="95000"/>
                </a:schemeClr>
              </a:buClr>
              <a:defRPr/>
            </a:pPr>
            <a:r>
              <a:rPr lang="en-US" sz="3200" b="1" dirty="0">
                <a:latin typeface="+mj-lt"/>
              </a:rPr>
              <a:t>Forage diets tend to cause fewer digestive </a:t>
            </a:r>
            <a:r>
              <a:rPr lang="en-US" sz="3200" b="1" dirty="0" smtClean="0">
                <a:latin typeface="+mj-lt"/>
              </a:rPr>
              <a:t>problems</a:t>
            </a:r>
            <a:endParaRPr lang="en-US" sz="3200" b="1" dirty="0">
              <a:latin typeface="+mj-lt"/>
            </a:endParaRPr>
          </a:p>
          <a:p>
            <a:pPr marL="651510" indent="-514350">
              <a:lnSpc>
                <a:spcPct val="80000"/>
              </a:lnSpc>
              <a:buClr>
                <a:schemeClr val="tx1">
                  <a:shade val="95000"/>
                </a:schemeClr>
              </a:buClr>
              <a:defRPr/>
            </a:pPr>
            <a:r>
              <a:rPr lang="en-US" sz="3200" b="1" dirty="0">
                <a:latin typeface="+mj-lt"/>
              </a:rPr>
              <a:t>Browse diets cause fewer parasite </a:t>
            </a:r>
            <a:r>
              <a:rPr lang="en-US" sz="3200" b="1" dirty="0" smtClean="0">
                <a:latin typeface="+mj-lt"/>
              </a:rPr>
              <a:t>problems</a:t>
            </a:r>
            <a:endParaRPr lang="en-US" sz="3200" b="1" dirty="0">
              <a:latin typeface="+mj-lt"/>
            </a:endParaRPr>
          </a:p>
          <a:p>
            <a:pPr marL="548640" indent="-411480">
              <a:lnSpc>
                <a:spcPct val="80000"/>
              </a:lnSpc>
              <a:buClr>
                <a:schemeClr val="tx1">
                  <a:shade val="95000"/>
                </a:schemeClr>
              </a:buClr>
              <a:buFont typeface="Wingdings 2"/>
              <a:buChar char=""/>
              <a:defRPr/>
            </a:pPr>
            <a:endParaRPr lang="en-US" sz="2400" dirty="0"/>
          </a:p>
        </p:txBody>
      </p:sp>
      <p:pic>
        <p:nvPicPr>
          <p:cNvPr id="28676" name="Picture 4" descr="13babiesMVC-006X.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645678">
            <a:off x="8441817" y="2804243"/>
            <a:ext cx="3245017" cy="320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8028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81200" y="274639"/>
            <a:ext cx="8229600" cy="1143000"/>
          </a:xfrm>
        </p:spPr>
        <p:txBody>
          <a:bodyPr>
            <a:normAutofit/>
          </a:bodyPr>
          <a:lstStyle/>
          <a:p>
            <a:pPr>
              <a:defRPr/>
            </a:pPr>
            <a:r>
              <a:rPr lang="en-US" sz="6000" b="1" i="1" dirty="0">
                <a:latin typeface="+mn-lt"/>
              </a:rPr>
              <a:t>Doe Nutrition..</a:t>
            </a:r>
          </a:p>
        </p:txBody>
      </p:sp>
      <p:sp>
        <p:nvSpPr>
          <p:cNvPr id="24579" name="Rectangle 3"/>
          <p:cNvSpPr>
            <a:spLocks noGrp="1" noChangeArrowheads="1"/>
          </p:cNvSpPr>
          <p:nvPr>
            <p:ph idx="1"/>
          </p:nvPr>
        </p:nvSpPr>
        <p:spPr>
          <a:xfrm>
            <a:off x="116541" y="1600200"/>
            <a:ext cx="10322859" cy="5257800"/>
          </a:xfrm>
        </p:spPr>
        <p:txBody>
          <a:bodyPr>
            <a:normAutofit/>
          </a:bodyPr>
          <a:lstStyle/>
          <a:p>
            <a:pPr marL="548640" indent="-411480">
              <a:buClr>
                <a:schemeClr val="tx1">
                  <a:shade val="95000"/>
                </a:schemeClr>
              </a:buClr>
              <a:buNone/>
              <a:defRPr/>
            </a:pPr>
            <a:r>
              <a:rPr lang="en-US" sz="4000" b="1" dirty="0"/>
              <a:t>Define the stage of production and feed accordingly</a:t>
            </a:r>
          </a:p>
          <a:p>
            <a:pPr marL="868680" lvl="1" indent="-283464">
              <a:buFont typeface="Wingdings 2"/>
              <a:buChar char=""/>
              <a:defRPr/>
            </a:pPr>
            <a:r>
              <a:rPr lang="en-US" sz="3600" b="1" dirty="0"/>
              <a:t>Dry</a:t>
            </a:r>
          </a:p>
          <a:p>
            <a:pPr marL="868680" lvl="1" indent="-283464">
              <a:buFont typeface="Wingdings 2"/>
              <a:buChar char=""/>
              <a:defRPr/>
            </a:pPr>
            <a:r>
              <a:rPr lang="en-US" sz="3600" b="1" dirty="0"/>
              <a:t>Breeding</a:t>
            </a:r>
          </a:p>
          <a:p>
            <a:pPr marL="868680" lvl="1" indent="-283464">
              <a:buFont typeface="Wingdings 2"/>
              <a:buChar char=""/>
              <a:defRPr/>
            </a:pPr>
            <a:r>
              <a:rPr lang="en-US" sz="3600" b="1" dirty="0"/>
              <a:t>Early Gestation</a:t>
            </a:r>
          </a:p>
          <a:p>
            <a:pPr marL="868680" lvl="1" indent="-283464">
              <a:buFont typeface="Wingdings 2"/>
              <a:buChar char=""/>
              <a:defRPr/>
            </a:pPr>
            <a:r>
              <a:rPr lang="en-US" sz="3600" b="1" dirty="0"/>
              <a:t>Late gestation</a:t>
            </a:r>
          </a:p>
          <a:p>
            <a:pPr marL="868680" lvl="1" indent="-283464">
              <a:buFont typeface="Wingdings 2"/>
              <a:buChar char=""/>
              <a:defRPr/>
            </a:pPr>
            <a:r>
              <a:rPr lang="en-US" sz="3600" b="1" dirty="0"/>
              <a:t>Lactation</a:t>
            </a:r>
          </a:p>
        </p:txBody>
      </p:sp>
      <p:pic>
        <p:nvPicPr>
          <p:cNvPr id="30724" name="Picture 5" descr="C:\Documents and Settings\msues\My Documents\Goat Information\Goat_Pictures\IMG_0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2227" y="2680362"/>
            <a:ext cx="4162331" cy="38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439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274639"/>
            <a:ext cx="8229600" cy="1143000"/>
          </a:xfrm>
        </p:spPr>
        <p:txBody>
          <a:bodyPr>
            <a:normAutofit/>
          </a:bodyPr>
          <a:lstStyle/>
          <a:p>
            <a:pPr>
              <a:defRPr/>
            </a:pPr>
            <a:r>
              <a:rPr lang="en-US" sz="6000" b="1" i="1" dirty="0">
                <a:latin typeface="+mn-lt"/>
              </a:rPr>
              <a:t>Dry Period..</a:t>
            </a:r>
          </a:p>
        </p:txBody>
      </p:sp>
      <p:sp>
        <p:nvSpPr>
          <p:cNvPr id="25603" name="Rectangle 3"/>
          <p:cNvSpPr>
            <a:spLocks noGrp="1" noChangeArrowheads="1"/>
          </p:cNvSpPr>
          <p:nvPr>
            <p:ph idx="1"/>
          </p:nvPr>
        </p:nvSpPr>
        <p:spPr>
          <a:xfrm>
            <a:off x="277906" y="1518249"/>
            <a:ext cx="11681012" cy="5339751"/>
          </a:xfrm>
        </p:spPr>
        <p:txBody>
          <a:bodyPr>
            <a:normAutofit lnSpcReduction="10000"/>
          </a:bodyPr>
          <a:lstStyle/>
          <a:p>
            <a:pPr marL="548640" indent="-411480">
              <a:buClr>
                <a:schemeClr val="tx1">
                  <a:shade val="95000"/>
                </a:schemeClr>
              </a:buClr>
              <a:buFont typeface="Wingdings" pitchFamily="2" charset="2"/>
              <a:buChar char="§"/>
              <a:defRPr/>
            </a:pPr>
            <a:r>
              <a:rPr lang="en-US" sz="3600" b="1" dirty="0"/>
              <a:t>Period between weaning and breeding</a:t>
            </a:r>
          </a:p>
          <a:p>
            <a:pPr marL="548640" indent="-411480">
              <a:buClr>
                <a:schemeClr val="tx1">
                  <a:shade val="95000"/>
                </a:schemeClr>
              </a:buClr>
              <a:buFont typeface="Wingdings" pitchFamily="2" charset="2"/>
              <a:buChar char="§"/>
              <a:defRPr/>
            </a:pPr>
            <a:r>
              <a:rPr lang="en-US" sz="3600" b="1" dirty="0"/>
              <a:t>Lowest nutrient requirements</a:t>
            </a:r>
          </a:p>
          <a:p>
            <a:pPr marL="868680" lvl="1" indent="-283464">
              <a:buFont typeface="Wingdings" pitchFamily="2" charset="2"/>
              <a:buChar char="§"/>
              <a:defRPr/>
            </a:pPr>
            <a:r>
              <a:rPr lang="en-US" sz="3200" b="1" dirty="0"/>
              <a:t>Good quality pasture should meet most requirement needs</a:t>
            </a:r>
          </a:p>
          <a:p>
            <a:pPr marL="868680" lvl="1" indent="-283464">
              <a:buFont typeface="Wingdings" pitchFamily="2" charset="2"/>
              <a:buChar char="§"/>
              <a:defRPr/>
            </a:pPr>
            <a:r>
              <a:rPr lang="en-US" sz="3200" b="1" dirty="0"/>
              <a:t>Regain weight lost during lactation</a:t>
            </a:r>
          </a:p>
          <a:p>
            <a:pPr marL="1133856" lvl="2">
              <a:buFont typeface="Wingdings" pitchFamily="2" charset="2"/>
              <a:buChar char="§"/>
              <a:defRPr/>
            </a:pPr>
            <a:r>
              <a:rPr lang="en-US" sz="2800" b="1" dirty="0"/>
              <a:t>Need 2% of body weight</a:t>
            </a:r>
          </a:p>
          <a:p>
            <a:pPr marL="1133856" lvl="2">
              <a:buFont typeface="Wingdings" pitchFamily="2" charset="2"/>
              <a:buChar char="§"/>
              <a:defRPr/>
            </a:pPr>
            <a:r>
              <a:rPr lang="en-US" sz="2800" b="1" dirty="0"/>
              <a:t>Need minerals free choice - salt, Ca, P</a:t>
            </a:r>
          </a:p>
          <a:p>
            <a:pPr marL="868680" lvl="1" indent="-283464">
              <a:buFont typeface="Wingdings" pitchFamily="2" charset="2"/>
              <a:buChar char="§"/>
              <a:defRPr/>
            </a:pPr>
            <a:r>
              <a:rPr lang="en-US" sz="3200" b="1" dirty="0"/>
              <a:t>No pasture? Grass Hay and .5-1.5# 16% CP pelleted (preferred) ration</a:t>
            </a:r>
          </a:p>
        </p:txBody>
      </p:sp>
    </p:spTree>
    <p:extLst>
      <p:ext uri="{BB962C8B-B14F-4D97-AF65-F5344CB8AC3E}">
        <p14:creationId xmlns:p14="http://schemas.microsoft.com/office/powerpoint/2010/main" val="5924297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81200" y="274639"/>
            <a:ext cx="8229600" cy="1143000"/>
          </a:xfrm>
        </p:spPr>
        <p:txBody>
          <a:bodyPr>
            <a:normAutofit/>
          </a:bodyPr>
          <a:lstStyle/>
          <a:p>
            <a:pPr>
              <a:defRPr/>
            </a:pPr>
            <a:r>
              <a:rPr lang="en-US" sz="6000" b="1" i="1" dirty="0">
                <a:latin typeface="+mn-lt"/>
              </a:rPr>
              <a:t>Breeding Period..</a:t>
            </a:r>
          </a:p>
        </p:txBody>
      </p:sp>
      <p:sp>
        <p:nvSpPr>
          <p:cNvPr id="32771" name="Rectangle 3"/>
          <p:cNvSpPr>
            <a:spLocks noGrp="1" noChangeArrowheads="1"/>
          </p:cNvSpPr>
          <p:nvPr>
            <p:ph idx="1"/>
          </p:nvPr>
        </p:nvSpPr>
        <p:spPr>
          <a:xfrm>
            <a:off x="107576" y="1676400"/>
            <a:ext cx="11905130" cy="5181600"/>
          </a:xfrm>
        </p:spPr>
        <p:txBody>
          <a:bodyPr/>
          <a:lstStyle/>
          <a:p>
            <a:pPr eaLnBrk="1" hangingPunct="1">
              <a:lnSpc>
                <a:spcPct val="80000"/>
              </a:lnSpc>
            </a:pPr>
            <a:r>
              <a:rPr lang="en-US" altLang="en-US" sz="3300" b="1" dirty="0">
                <a:latin typeface="+mj-lt"/>
                <a:ea typeface="ＭＳ Ｐゴシック" pitchFamily="34" charset="-128"/>
              </a:rPr>
              <a:t>Increase feed intake 2 - 3 weeks prior to breeding – Known as </a:t>
            </a:r>
            <a:r>
              <a:rPr lang="ja-JP" altLang="en-US" sz="3300" b="1" dirty="0">
                <a:latin typeface="+mj-lt"/>
                <a:ea typeface="ＭＳ Ｐゴシック" pitchFamily="34" charset="-128"/>
              </a:rPr>
              <a:t>“</a:t>
            </a:r>
            <a:r>
              <a:rPr lang="en-US" altLang="ja-JP" sz="3300" b="1" dirty="0">
                <a:latin typeface="+mj-lt"/>
                <a:ea typeface="ＭＳ Ｐゴシック" pitchFamily="34" charset="-128"/>
              </a:rPr>
              <a:t>Flushing</a:t>
            </a:r>
            <a:r>
              <a:rPr lang="ja-JP" altLang="en-US" sz="3300" b="1" dirty="0">
                <a:latin typeface="+mj-lt"/>
                <a:ea typeface="ＭＳ Ｐゴシック" pitchFamily="34" charset="-128"/>
              </a:rPr>
              <a:t>”</a:t>
            </a:r>
            <a:endParaRPr lang="en-US" altLang="ja-JP" sz="3300" b="1" dirty="0">
              <a:latin typeface="+mj-lt"/>
              <a:ea typeface="ＭＳ Ｐゴシック" pitchFamily="34" charset="-128"/>
            </a:endParaRPr>
          </a:p>
          <a:p>
            <a:pPr lvl="1" eaLnBrk="1" hangingPunct="1">
              <a:lnSpc>
                <a:spcPct val="80000"/>
              </a:lnSpc>
            </a:pPr>
            <a:r>
              <a:rPr lang="en-US" altLang="en-US" sz="3000" b="1" dirty="0">
                <a:latin typeface="+mj-lt"/>
                <a:ea typeface="ＭＳ Ｐゴシック" pitchFamily="34" charset="-128"/>
              </a:rPr>
              <a:t>Increase ovulation rate 5 - 10%</a:t>
            </a:r>
          </a:p>
          <a:p>
            <a:pPr eaLnBrk="1" hangingPunct="1">
              <a:lnSpc>
                <a:spcPct val="80000"/>
              </a:lnSpc>
            </a:pPr>
            <a:r>
              <a:rPr lang="en-US" altLang="en-US" sz="3300" b="1" dirty="0">
                <a:latin typeface="+mj-lt"/>
                <a:ea typeface="ＭＳ Ｐゴシック" pitchFamily="34" charset="-128"/>
              </a:rPr>
              <a:t>Flushing</a:t>
            </a:r>
          </a:p>
          <a:p>
            <a:pPr lvl="1" eaLnBrk="1" hangingPunct="1">
              <a:lnSpc>
                <a:spcPct val="80000"/>
              </a:lnSpc>
            </a:pPr>
            <a:r>
              <a:rPr lang="en-US" altLang="en-US" sz="3000" b="1" dirty="0">
                <a:latin typeface="+mj-lt"/>
                <a:ea typeface="ＭＳ Ｐゴシック" pitchFamily="34" charset="-128"/>
              </a:rPr>
              <a:t>1#/</a:t>
            </a:r>
            <a:r>
              <a:rPr lang="en-US" altLang="en-US" sz="3000" b="1" dirty="0" err="1">
                <a:latin typeface="+mj-lt"/>
                <a:ea typeface="ＭＳ Ｐゴシック" pitchFamily="34" charset="-128"/>
              </a:rPr>
              <a:t>Hd</a:t>
            </a:r>
            <a:r>
              <a:rPr lang="en-US" altLang="en-US" sz="3000" b="1" dirty="0">
                <a:latin typeface="+mj-lt"/>
                <a:ea typeface="ＭＳ Ｐゴシック" pitchFamily="34" charset="-128"/>
              </a:rPr>
              <a:t>/Day of Corn</a:t>
            </a:r>
          </a:p>
          <a:p>
            <a:pPr lvl="1" eaLnBrk="1" hangingPunct="1">
              <a:lnSpc>
                <a:spcPct val="80000"/>
              </a:lnSpc>
            </a:pPr>
            <a:r>
              <a:rPr lang="en-US" altLang="en-US" sz="3000" b="1" dirty="0">
                <a:latin typeface="+mj-lt"/>
                <a:ea typeface="ＭＳ Ｐゴシック" pitchFamily="34" charset="-128"/>
              </a:rPr>
              <a:t>Monitor body condition score to avoid under or over conditioned goats</a:t>
            </a:r>
          </a:p>
          <a:p>
            <a:pPr lvl="2" eaLnBrk="1" hangingPunct="1">
              <a:lnSpc>
                <a:spcPct val="80000"/>
              </a:lnSpc>
            </a:pPr>
            <a:r>
              <a:rPr lang="en-US" altLang="en-US" sz="2600" b="1" dirty="0">
                <a:latin typeface="+mj-lt"/>
                <a:ea typeface="ＭＳ Ｐゴシック" pitchFamily="34" charset="-128"/>
              </a:rPr>
              <a:t>Too fat or too thin</a:t>
            </a:r>
          </a:p>
          <a:p>
            <a:pPr lvl="2" eaLnBrk="1" hangingPunct="1">
              <a:lnSpc>
                <a:spcPct val="80000"/>
              </a:lnSpc>
            </a:pPr>
            <a:r>
              <a:rPr lang="en-US" altLang="en-US" sz="2600" b="1" dirty="0">
                <a:latin typeface="+mj-lt"/>
                <a:ea typeface="ＭＳ Ｐゴシック" pitchFamily="34" charset="-128"/>
              </a:rPr>
              <a:t>Best at BCS 2 - Greater response</a:t>
            </a:r>
          </a:p>
          <a:p>
            <a:pPr lvl="1" eaLnBrk="1" hangingPunct="1">
              <a:lnSpc>
                <a:spcPct val="80000"/>
              </a:lnSpc>
            </a:pPr>
            <a:endParaRPr lang="en-US" altLang="en-US" sz="2200" dirty="0">
              <a:ea typeface="ＭＳ Ｐゴシック" pitchFamily="34" charset="-128"/>
            </a:endParaRPr>
          </a:p>
          <a:p>
            <a:pPr lvl="1" eaLnBrk="1" hangingPunct="1">
              <a:lnSpc>
                <a:spcPct val="80000"/>
              </a:lnSpc>
              <a:buFontTx/>
              <a:buNone/>
            </a:pPr>
            <a:endParaRPr lang="en-US" altLang="en-US" sz="2200" dirty="0">
              <a:ea typeface="ＭＳ Ｐゴシック" pitchFamily="34" charset="-128"/>
            </a:endParaRPr>
          </a:p>
        </p:txBody>
      </p:sp>
    </p:spTree>
    <p:extLst>
      <p:ext uri="{BB962C8B-B14F-4D97-AF65-F5344CB8AC3E}">
        <p14:creationId xmlns:p14="http://schemas.microsoft.com/office/powerpoint/2010/main" val="22627295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81200" y="274639"/>
            <a:ext cx="8229600" cy="1143000"/>
          </a:xfrm>
        </p:spPr>
        <p:txBody>
          <a:bodyPr>
            <a:normAutofit/>
          </a:bodyPr>
          <a:lstStyle/>
          <a:p>
            <a:pPr>
              <a:defRPr/>
            </a:pPr>
            <a:r>
              <a:rPr lang="en-US" sz="6000" b="1" i="1" dirty="0">
                <a:latin typeface="+mn-lt"/>
              </a:rPr>
              <a:t>Early Gestation..</a:t>
            </a:r>
          </a:p>
        </p:txBody>
      </p:sp>
      <p:sp>
        <p:nvSpPr>
          <p:cNvPr id="27651" name="Rectangle 3"/>
          <p:cNvSpPr>
            <a:spLocks noGrp="1" noChangeArrowheads="1"/>
          </p:cNvSpPr>
          <p:nvPr>
            <p:ph idx="1"/>
          </p:nvPr>
        </p:nvSpPr>
        <p:spPr>
          <a:xfrm>
            <a:off x="379561" y="1981200"/>
            <a:ext cx="11395495" cy="4648200"/>
          </a:xfrm>
        </p:spPr>
        <p:txBody>
          <a:bodyPr>
            <a:normAutofit/>
          </a:bodyPr>
          <a:lstStyle/>
          <a:p>
            <a:pPr marL="548640" indent="-411480">
              <a:buClr>
                <a:schemeClr val="tx1">
                  <a:shade val="95000"/>
                </a:schemeClr>
              </a:buClr>
              <a:buFont typeface="Wingdings 2"/>
              <a:buChar char=""/>
              <a:defRPr/>
            </a:pPr>
            <a:r>
              <a:rPr lang="en-US" sz="4000" b="1" dirty="0"/>
              <a:t>First 100 days </a:t>
            </a:r>
            <a:r>
              <a:rPr lang="en-US" sz="4000" b="1" dirty="0" smtClean="0"/>
              <a:t>(Gestation is 150 Days!)</a:t>
            </a:r>
            <a:endParaRPr lang="en-US" sz="4000" b="1" dirty="0"/>
          </a:p>
          <a:p>
            <a:pPr marL="548640" indent="-411480">
              <a:buClr>
                <a:schemeClr val="tx1">
                  <a:shade val="95000"/>
                </a:schemeClr>
              </a:buClr>
              <a:buFont typeface="Wingdings 2"/>
              <a:buChar char=""/>
              <a:defRPr/>
            </a:pPr>
            <a:r>
              <a:rPr lang="en-US" sz="4000" b="1" dirty="0"/>
              <a:t>Similar to dry feeding</a:t>
            </a:r>
          </a:p>
          <a:p>
            <a:pPr marL="548640" indent="-411480">
              <a:buClr>
                <a:schemeClr val="tx1">
                  <a:shade val="95000"/>
                </a:schemeClr>
              </a:buClr>
              <a:buFont typeface="Wingdings 2"/>
              <a:buChar char=""/>
              <a:defRPr/>
            </a:pPr>
            <a:r>
              <a:rPr lang="en-US" sz="4000" b="1" dirty="0"/>
              <a:t>Very little fetal growth</a:t>
            </a:r>
          </a:p>
          <a:p>
            <a:pPr marL="548640" indent="-411480">
              <a:buClr>
                <a:schemeClr val="tx1">
                  <a:shade val="95000"/>
                </a:schemeClr>
              </a:buClr>
              <a:buFont typeface="Wingdings 2"/>
              <a:buChar char=""/>
              <a:defRPr/>
            </a:pPr>
            <a:r>
              <a:rPr lang="en-US" sz="4000" b="1" dirty="0"/>
              <a:t>Take advantage of forage</a:t>
            </a:r>
          </a:p>
          <a:p>
            <a:pPr marL="548640" indent="-411480">
              <a:buClr>
                <a:schemeClr val="tx1">
                  <a:shade val="95000"/>
                </a:schemeClr>
              </a:buClr>
              <a:buFont typeface="Wingdings 2"/>
              <a:buChar char=""/>
              <a:defRPr/>
            </a:pPr>
            <a:r>
              <a:rPr lang="en-US" sz="4000" b="1" dirty="0"/>
              <a:t>Monitor body condition score</a:t>
            </a:r>
          </a:p>
        </p:txBody>
      </p:sp>
    </p:spTree>
    <p:extLst>
      <p:ext uri="{BB962C8B-B14F-4D97-AF65-F5344CB8AC3E}">
        <p14:creationId xmlns:p14="http://schemas.microsoft.com/office/powerpoint/2010/main" val="2801516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0" y="197346"/>
            <a:ext cx="12191999" cy="6032421"/>
          </a:xfrm>
          <a:prstGeom prst="rect">
            <a:avLst/>
          </a:prstGeom>
        </p:spPr>
        <p:txBody>
          <a:bodyPr wrap="square">
            <a:spAutoFit/>
          </a:bodyPr>
          <a:lstStyle/>
          <a:p>
            <a:r>
              <a:rPr lang="en-US" sz="5400" b="1" dirty="0" smtClean="0">
                <a:latin typeface="+mj-lt"/>
              </a:rPr>
              <a:t>FIRST LESSON!</a:t>
            </a:r>
          </a:p>
          <a:p>
            <a:endParaRPr lang="en-US" sz="1600" b="1" dirty="0" smtClean="0">
              <a:latin typeface="+mj-lt"/>
            </a:endParaRPr>
          </a:p>
          <a:p>
            <a:endParaRPr lang="en-US" sz="800" dirty="0">
              <a:latin typeface="+mj-lt"/>
            </a:endParaRPr>
          </a:p>
          <a:p>
            <a:r>
              <a:rPr lang="en-US" sz="2800" b="1" dirty="0" smtClean="0">
                <a:latin typeface="+mj-lt"/>
              </a:rPr>
              <a:t>Ruminants include cattle, sheep, goats, buffalo, deer, elk, and camels. These animals have a digestive system that is uniquely different from our own. Instead of one compartment to the stomach they have four. Of the four compartments the rumen is the largest section and the main digestive center. The rumen is filled with billions of tiny microorganisms that are able to break down grass and other coarse vegetation. Partially chewed fiber goes into the large rumen where it is stored and broken down into balls of “cud”. Once full, the animal will rest and “chew his cud". The cud is then swallowed once again where it will pass into the next three compartments—the reticulum, the </a:t>
            </a:r>
            <a:r>
              <a:rPr lang="en-US" sz="2800" b="1" dirty="0" err="1" smtClean="0">
                <a:latin typeface="+mj-lt"/>
              </a:rPr>
              <a:t>omasum</a:t>
            </a:r>
            <a:r>
              <a:rPr lang="en-US" sz="2800" b="1" dirty="0" smtClean="0">
                <a:latin typeface="+mj-lt"/>
              </a:rPr>
              <a:t> and the true stomach, the abomasum.</a:t>
            </a:r>
            <a:endParaRPr lang="en-US" sz="2800" b="1" dirty="0">
              <a:latin typeface="+mj-lt"/>
            </a:endParaRPr>
          </a:p>
        </p:txBody>
      </p:sp>
    </p:spTree>
    <p:extLst>
      <p:ext uri="{BB962C8B-B14F-4D97-AF65-F5344CB8AC3E}">
        <p14:creationId xmlns:p14="http://schemas.microsoft.com/office/powerpoint/2010/main" val="4239302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81200" y="274639"/>
            <a:ext cx="8229600" cy="1143000"/>
          </a:xfrm>
        </p:spPr>
        <p:txBody>
          <a:bodyPr>
            <a:normAutofit/>
          </a:bodyPr>
          <a:lstStyle/>
          <a:p>
            <a:pPr>
              <a:defRPr/>
            </a:pPr>
            <a:r>
              <a:rPr lang="en-US" sz="6000" b="1" i="1" dirty="0">
                <a:latin typeface="+mn-lt"/>
              </a:rPr>
              <a:t>Late Gestation..</a:t>
            </a:r>
          </a:p>
        </p:txBody>
      </p:sp>
      <p:sp>
        <p:nvSpPr>
          <p:cNvPr id="34819" name="Rectangle 3"/>
          <p:cNvSpPr>
            <a:spLocks noGrp="1" noChangeArrowheads="1"/>
          </p:cNvSpPr>
          <p:nvPr>
            <p:ph idx="1"/>
          </p:nvPr>
        </p:nvSpPr>
        <p:spPr>
          <a:xfrm>
            <a:off x="224287" y="1498600"/>
            <a:ext cx="11714671" cy="5359400"/>
          </a:xfrm>
        </p:spPr>
        <p:txBody>
          <a:bodyPr/>
          <a:lstStyle/>
          <a:p>
            <a:pPr eaLnBrk="1" hangingPunct="1">
              <a:lnSpc>
                <a:spcPct val="90000"/>
              </a:lnSpc>
            </a:pPr>
            <a:r>
              <a:rPr lang="en-US" altLang="en-US" sz="3300" b="1" dirty="0">
                <a:ea typeface="ＭＳ Ｐゴシック" pitchFamily="34" charset="-128"/>
              </a:rPr>
              <a:t>Last 50 days (gestation time 150 days)</a:t>
            </a:r>
          </a:p>
          <a:p>
            <a:pPr eaLnBrk="1" hangingPunct="1">
              <a:lnSpc>
                <a:spcPct val="90000"/>
              </a:lnSpc>
            </a:pPr>
            <a:r>
              <a:rPr lang="en-US" altLang="en-US" sz="3300" b="1" dirty="0">
                <a:ea typeface="ＭＳ Ｐゴシック" pitchFamily="34" charset="-128"/>
              </a:rPr>
              <a:t>Most critical time – 70% of fetal growth</a:t>
            </a:r>
          </a:p>
          <a:p>
            <a:pPr lvl="1" eaLnBrk="1" hangingPunct="1">
              <a:lnSpc>
                <a:spcPct val="90000"/>
              </a:lnSpc>
            </a:pPr>
            <a:r>
              <a:rPr lang="en-US" altLang="en-US" sz="3000" b="1" dirty="0">
                <a:ea typeface="ＭＳ Ｐゴシック" pitchFamily="34" charset="-128"/>
              </a:rPr>
              <a:t>Poor nutrition costs production</a:t>
            </a:r>
          </a:p>
          <a:p>
            <a:pPr lvl="2" eaLnBrk="1" hangingPunct="1">
              <a:lnSpc>
                <a:spcPct val="90000"/>
              </a:lnSpc>
            </a:pPr>
            <a:r>
              <a:rPr lang="en-US" altLang="en-US" sz="2600" b="1" dirty="0">
                <a:ea typeface="ＭＳ Ｐゴシック" pitchFamily="34" charset="-128"/>
              </a:rPr>
              <a:t>Low birth weights, mothering ability, low milk production, ketosis</a:t>
            </a:r>
          </a:p>
          <a:p>
            <a:pPr eaLnBrk="1" hangingPunct="1">
              <a:lnSpc>
                <a:spcPct val="90000"/>
              </a:lnSpc>
            </a:pPr>
            <a:r>
              <a:rPr lang="en-US" altLang="en-US" sz="3300" b="1" dirty="0">
                <a:ea typeface="ＭＳ Ｐゴシック" pitchFamily="34" charset="-128"/>
              </a:rPr>
              <a:t>Utilize pasture and supplement feeding</a:t>
            </a:r>
          </a:p>
          <a:p>
            <a:pPr lvl="1" eaLnBrk="1" hangingPunct="1">
              <a:lnSpc>
                <a:spcPct val="90000"/>
              </a:lnSpc>
            </a:pPr>
            <a:r>
              <a:rPr lang="en-US" altLang="en-US" sz="3000" b="1" dirty="0">
                <a:ea typeface="ＭＳ Ｐゴシック" pitchFamily="34" charset="-128"/>
              </a:rPr>
              <a:t>Need 4 - 4.5% of body weight</a:t>
            </a:r>
          </a:p>
          <a:p>
            <a:pPr lvl="1" eaLnBrk="1" hangingPunct="1">
              <a:lnSpc>
                <a:spcPct val="90000"/>
              </a:lnSpc>
            </a:pPr>
            <a:r>
              <a:rPr lang="en-US" altLang="en-US" sz="3000" b="1" dirty="0">
                <a:ea typeface="ＭＳ Ｐゴシック" pitchFamily="34" charset="-128"/>
              </a:rPr>
              <a:t>2# - 4# good quality hay + 2# corn</a:t>
            </a:r>
          </a:p>
        </p:txBody>
      </p:sp>
    </p:spTree>
    <p:extLst>
      <p:ext uri="{BB962C8B-B14F-4D97-AF65-F5344CB8AC3E}">
        <p14:creationId xmlns:p14="http://schemas.microsoft.com/office/powerpoint/2010/main" val="7738581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81200" y="274639"/>
            <a:ext cx="8229600" cy="1143000"/>
          </a:xfrm>
        </p:spPr>
        <p:txBody>
          <a:bodyPr>
            <a:normAutofit/>
          </a:bodyPr>
          <a:lstStyle/>
          <a:p>
            <a:pPr>
              <a:defRPr/>
            </a:pPr>
            <a:r>
              <a:rPr lang="en-US" sz="6000" b="1" i="1" dirty="0">
                <a:latin typeface="+mn-lt"/>
              </a:rPr>
              <a:t>Lactation..</a:t>
            </a:r>
          </a:p>
        </p:txBody>
      </p:sp>
      <p:sp>
        <p:nvSpPr>
          <p:cNvPr id="29699" name="Rectangle 3"/>
          <p:cNvSpPr>
            <a:spLocks noGrp="1" noChangeArrowheads="1"/>
          </p:cNvSpPr>
          <p:nvPr>
            <p:ph idx="1"/>
          </p:nvPr>
        </p:nvSpPr>
        <p:spPr>
          <a:xfrm>
            <a:off x="207033" y="1498600"/>
            <a:ext cx="11818189" cy="4859068"/>
          </a:xfrm>
        </p:spPr>
        <p:txBody>
          <a:bodyPr>
            <a:normAutofit/>
          </a:bodyPr>
          <a:lstStyle/>
          <a:p>
            <a:pPr marL="548640" indent="-411480">
              <a:buClr>
                <a:schemeClr val="tx1">
                  <a:shade val="95000"/>
                </a:schemeClr>
              </a:buClr>
              <a:buFont typeface="Wingdings 2"/>
              <a:buChar char=""/>
              <a:defRPr/>
            </a:pPr>
            <a:r>
              <a:rPr lang="en-US" sz="4000" b="1" dirty="0"/>
              <a:t>Doe nutrition is the key to early kid growth</a:t>
            </a:r>
          </a:p>
          <a:p>
            <a:pPr marL="548640" indent="-411480">
              <a:buClr>
                <a:schemeClr val="tx1">
                  <a:shade val="95000"/>
                </a:schemeClr>
              </a:buClr>
              <a:buFont typeface="Wingdings 2"/>
              <a:buChar char=""/>
              <a:defRPr/>
            </a:pPr>
            <a:r>
              <a:rPr lang="en-US" sz="4000" b="1" dirty="0"/>
              <a:t>Lactation peaks at 2 - 4 weeks</a:t>
            </a:r>
          </a:p>
          <a:p>
            <a:pPr marL="548640" indent="-411480">
              <a:buClr>
                <a:schemeClr val="tx1">
                  <a:shade val="95000"/>
                </a:schemeClr>
              </a:buClr>
              <a:buFont typeface="Wingdings 2"/>
              <a:buChar char=""/>
              <a:defRPr/>
            </a:pPr>
            <a:r>
              <a:rPr lang="en-US" sz="4000" b="1" dirty="0"/>
              <a:t>Utilize pasture</a:t>
            </a:r>
          </a:p>
          <a:p>
            <a:pPr marL="548640" indent="-411480">
              <a:buClr>
                <a:schemeClr val="tx1">
                  <a:shade val="95000"/>
                </a:schemeClr>
              </a:buClr>
              <a:buFont typeface="Wingdings 2"/>
              <a:buChar char=""/>
              <a:defRPr/>
            </a:pPr>
            <a:r>
              <a:rPr lang="en-US" sz="4000" b="1" dirty="0"/>
              <a:t>Feed at 4 - 5% body weight</a:t>
            </a:r>
          </a:p>
          <a:p>
            <a:pPr marL="868680" lvl="1" indent="-283464">
              <a:buFont typeface="Wingdings 2"/>
              <a:buChar char=""/>
              <a:defRPr/>
            </a:pPr>
            <a:r>
              <a:rPr lang="en-US" sz="3600" b="1" dirty="0"/>
              <a:t>3# - 4# good hay + 3# - 4# grain</a:t>
            </a:r>
          </a:p>
        </p:txBody>
      </p:sp>
    </p:spTree>
    <p:extLst>
      <p:ext uri="{BB962C8B-B14F-4D97-AF65-F5344CB8AC3E}">
        <p14:creationId xmlns:p14="http://schemas.microsoft.com/office/powerpoint/2010/main" val="6704951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274639"/>
            <a:ext cx="8229600" cy="1143000"/>
          </a:xfrm>
        </p:spPr>
        <p:txBody>
          <a:bodyPr>
            <a:normAutofit/>
          </a:bodyPr>
          <a:lstStyle/>
          <a:p>
            <a:pPr>
              <a:defRPr/>
            </a:pPr>
            <a:r>
              <a:rPr lang="en-US" sz="6000" b="1" i="1" dirty="0">
                <a:latin typeface="+mn-lt"/>
              </a:rPr>
              <a:t>Buck Nutrition..</a:t>
            </a:r>
          </a:p>
        </p:txBody>
      </p:sp>
      <p:sp>
        <p:nvSpPr>
          <p:cNvPr id="30723" name="Rectangle 3"/>
          <p:cNvSpPr>
            <a:spLocks noGrp="1" noChangeArrowheads="1"/>
          </p:cNvSpPr>
          <p:nvPr>
            <p:ph idx="1"/>
          </p:nvPr>
        </p:nvSpPr>
        <p:spPr>
          <a:xfrm>
            <a:off x="188259" y="1752600"/>
            <a:ext cx="9793941" cy="4953000"/>
          </a:xfrm>
        </p:spPr>
        <p:txBody>
          <a:bodyPr>
            <a:normAutofit/>
          </a:bodyPr>
          <a:lstStyle/>
          <a:p>
            <a:pPr marL="320040" indent="-320040">
              <a:buClr>
                <a:schemeClr val="tx1">
                  <a:shade val="95000"/>
                </a:schemeClr>
              </a:buClr>
              <a:buFont typeface="Wingdings"/>
              <a:buChar char=""/>
              <a:defRPr/>
            </a:pPr>
            <a:r>
              <a:rPr lang="en-US" sz="4000" b="1" dirty="0"/>
              <a:t>Utilize pasture when available</a:t>
            </a:r>
          </a:p>
          <a:p>
            <a:pPr marL="320040" indent="-320040">
              <a:buClr>
                <a:schemeClr val="tx1">
                  <a:shade val="95000"/>
                </a:schemeClr>
              </a:buClr>
              <a:buFont typeface="Wingdings"/>
              <a:buChar char=""/>
              <a:defRPr/>
            </a:pPr>
            <a:r>
              <a:rPr lang="en-US" sz="4000" b="1" dirty="0"/>
              <a:t>Monitor body condition 3-4 weeks prior to breeding</a:t>
            </a:r>
          </a:p>
          <a:p>
            <a:pPr marL="640080" lvl="1" indent="-274320">
              <a:buFont typeface="Wingdings 2"/>
              <a:buChar char=""/>
              <a:defRPr/>
            </a:pPr>
            <a:r>
              <a:rPr lang="en-US" sz="3600" b="1" dirty="0"/>
              <a:t>4# of hay + 2# of grain</a:t>
            </a:r>
          </a:p>
          <a:p>
            <a:pPr marL="320040" indent="-320040">
              <a:buClr>
                <a:schemeClr val="tx1">
                  <a:shade val="95000"/>
                </a:schemeClr>
              </a:buClr>
              <a:buFont typeface="Wingdings"/>
              <a:buChar char=""/>
              <a:defRPr/>
            </a:pPr>
            <a:r>
              <a:rPr lang="en-US" sz="4000" b="1" dirty="0"/>
              <a:t>Monitor body condition</a:t>
            </a:r>
          </a:p>
          <a:p>
            <a:pPr marL="320040" indent="-320040">
              <a:buClr>
                <a:schemeClr val="tx1">
                  <a:shade val="95000"/>
                </a:schemeClr>
              </a:buClr>
              <a:buNone/>
              <a:defRPr/>
            </a:pPr>
            <a:r>
              <a:rPr lang="en-US" sz="4000" b="1" dirty="0"/>
              <a:t>	during breeding</a:t>
            </a:r>
          </a:p>
          <a:p>
            <a:pPr marL="640080" lvl="1" indent="-274320">
              <a:buFont typeface="Wingdings 2"/>
              <a:buChar char=""/>
              <a:defRPr/>
            </a:pPr>
            <a:endParaRPr lang="en-US" dirty="0" smtClean="0">
              <a:ea typeface="+mn-ea"/>
            </a:endParaRPr>
          </a:p>
          <a:p>
            <a:pPr marL="640080" lvl="1" indent="-274320">
              <a:buNone/>
              <a:defRPr/>
            </a:pPr>
            <a:endParaRPr lang="en-US" dirty="0" smtClean="0">
              <a:ea typeface="+mn-ea"/>
            </a:endParaRPr>
          </a:p>
        </p:txBody>
      </p:sp>
      <p:pic>
        <p:nvPicPr>
          <p:cNvPr id="36868" name="Picture 3" descr="Cingula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76447" y="3204386"/>
            <a:ext cx="2868706" cy="341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39183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69653" y="136587"/>
            <a:ext cx="11786558" cy="1890621"/>
          </a:xfrm>
        </p:spPr>
        <p:txBody>
          <a:bodyPr>
            <a:normAutofit/>
          </a:bodyPr>
          <a:lstStyle/>
          <a:p>
            <a:pPr>
              <a:defRPr/>
            </a:pPr>
            <a:r>
              <a:rPr lang="en-US" sz="6000" b="1" i="1" dirty="0" smtClean="0">
                <a:latin typeface="+mn-lt"/>
              </a:rPr>
              <a:t>Reproduction: Equals</a:t>
            </a:r>
            <a:r>
              <a:rPr lang="en-US" sz="6000" b="1" i="1" dirty="0">
                <a:latin typeface="+mn-lt"/>
              </a:rPr>
              <a:t/>
            </a:r>
            <a:br>
              <a:rPr lang="en-US" sz="6000" b="1" i="1" dirty="0">
                <a:latin typeface="+mn-lt"/>
              </a:rPr>
            </a:br>
            <a:r>
              <a:rPr lang="en-US" sz="4800" b="1" i="1" dirty="0">
                <a:latin typeface="+mn-lt"/>
              </a:rPr>
              <a:t>Economic Success!</a:t>
            </a:r>
          </a:p>
        </p:txBody>
      </p:sp>
      <p:sp>
        <p:nvSpPr>
          <p:cNvPr id="38915" name="Rectangle 3"/>
          <p:cNvSpPr>
            <a:spLocks noGrp="1" noChangeArrowheads="1"/>
          </p:cNvSpPr>
          <p:nvPr>
            <p:ph idx="1"/>
          </p:nvPr>
        </p:nvSpPr>
        <p:spPr>
          <a:xfrm>
            <a:off x="313765" y="2057400"/>
            <a:ext cx="8614575" cy="4379259"/>
          </a:xfrm>
        </p:spPr>
        <p:txBody>
          <a:bodyPr/>
          <a:lstStyle/>
          <a:p>
            <a:pPr eaLnBrk="1" hangingPunct="1">
              <a:lnSpc>
                <a:spcPct val="70000"/>
              </a:lnSpc>
            </a:pPr>
            <a:r>
              <a:rPr lang="en-US" altLang="en-US" sz="3400" b="1" dirty="0">
                <a:ea typeface="ＭＳ Ｐゴシック" pitchFamily="34" charset="-128"/>
              </a:rPr>
              <a:t>Estrous cycle is 18 - 21 days</a:t>
            </a:r>
          </a:p>
          <a:p>
            <a:pPr eaLnBrk="1" hangingPunct="1">
              <a:lnSpc>
                <a:spcPct val="70000"/>
              </a:lnSpc>
            </a:pPr>
            <a:r>
              <a:rPr lang="en-US" altLang="en-US" sz="3400" b="1" dirty="0">
                <a:ea typeface="ＭＳ Ｐゴシック" pitchFamily="34" charset="-128"/>
              </a:rPr>
              <a:t>Short day breeders (Oct. - Dec.)</a:t>
            </a:r>
          </a:p>
          <a:p>
            <a:pPr eaLnBrk="1" hangingPunct="1">
              <a:lnSpc>
                <a:spcPct val="70000"/>
              </a:lnSpc>
            </a:pPr>
            <a:r>
              <a:rPr lang="en-US" altLang="en-US" sz="3400" b="1" dirty="0">
                <a:ea typeface="ＭＳ Ｐゴシック" pitchFamily="34" charset="-128"/>
              </a:rPr>
              <a:t>Flushing</a:t>
            </a:r>
          </a:p>
          <a:p>
            <a:pPr lvl="1" eaLnBrk="1" hangingPunct="1">
              <a:lnSpc>
                <a:spcPct val="70000"/>
              </a:lnSpc>
            </a:pPr>
            <a:r>
              <a:rPr lang="en-US" altLang="en-US" sz="2700" b="1" dirty="0">
                <a:ea typeface="ＭＳ Ｐゴシック" pitchFamily="34" charset="-128"/>
              </a:rPr>
              <a:t>½ - 1# per head per day of corn</a:t>
            </a:r>
          </a:p>
          <a:p>
            <a:pPr lvl="1" eaLnBrk="1" hangingPunct="1">
              <a:lnSpc>
                <a:spcPct val="70000"/>
              </a:lnSpc>
            </a:pPr>
            <a:r>
              <a:rPr lang="en-US" altLang="en-US" sz="2700" b="1" dirty="0">
                <a:ea typeface="ＭＳ Ｐゴシック" pitchFamily="34" charset="-128"/>
              </a:rPr>
              <a:t>Deworm prior</a:t>
            </a:r>
          </a:p>
          <a:p>
            <a:pPr lvl="1" eaLnBrk="1" hangingPunct="1">
              <a:lnSpc>
                <a:spcPct val="70000"/>
              </a:lnSpc>
            </a:pPr>
            <a:r>
              <a:rPr lang="en-US" altLang="en-US" sz="2700" b="1" dirty="0">
                <a:ea typeface="ＭＳ Ｐゴシック" pitchFamily="34" charset="-128"/>
              </a:rPr>
              <a:t>Turn on to new pasture</a:t>
            </a:r>
          </a:p>
          <a:p>
            <a:pPr eaLnBrk="1" hangingPunct="1">
              <a:lnSpc>
                <a:spcPct val="70000"/>
              </a:lnSpc>
            </a:pPr>
            <a:r>
              <a:rPr lang="en-US" altLang="en-US" sz="3100" b="1" dirty="0">
                <a:ea typeface="ＭＳ Ｐゴシック" pitchFamily="34" charset="-128"/>
              </a:rPr>
              <a:t>Monitor BCS (1 - 5)</a:t>
            </a:r>
          </a:p>
          <a:p>
            <a:pPr lvl="1" eaLnBrk="1" hangingPunct="1">
              <a:lnSpc>
                <a:spcPct val="70000"/>
              </a:lnSpc>
            </a:pPr>
            <a:r>
              <a:rPr lang="en-US" altLang="en-US" sz="3100" b="1" dirty="0">
                <a:ea typeface="ＭＳ Ｐゴシック" pitchFamily="34" charset="-128"/>
              </a:rPr>
              <a:t>BCS of 2 for best results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2256" y="1521604"/>
            <a:ext cx="2437868" cy="4884000"/>
          </a:xfrm>
          <a:prstGeom prst="rect">
            <a:avLst/>
          </a:prstGeom>
        </p:spPr>
      </p:pic>
    </p:spTree>
    <p:extLst>
      <p:ext uri="{BB962C8B-B14F-4D97-AF65-F5344CB8AC3E}">
        <p14:creationId xmlns:p14="http://schemas.microsoft.com/office/powerpoint/2010/main" val="40206863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981200" y="274639"/>
            <a:ext cx="8229600" cy="1143000"/>
          </a:xfrm>
        </p:spPr>
        <p:txBody>
          <a:bodyPr>
            <a:normAutofit/>
          </a:bodyPr>
          <a:lstStyle/>
          <a:p>
            <a:pPr>
              <a:defRPr/>
            </a:pPr>
            <a:r>
              <a:rPr lang="en-US" sz="6000" b="1" i="1" dirty="0">
                <a:latin typeface="+mn-lt"/>
              </a:rPr>
              <a:t>Reproduction..</a:t>
            </a:r>
          </a:p>
        </p:txBody>
      </p:sp>
      <p:sp>
        <p:nvSpPr>
          <p:cNvPr id="35843" name="Rectangle 3"/>
          <p:cNvSpPr>
            <a:spLocks noGrp="1" noChangeArrowheads="1"/>
          </p:cNvSpPr>
          <p:nvPr>
            <p:ph idx="1"/>
          </p:nvPr>
        </p:nvSpPr>
        <p:spPr>
          <a:xfrm>
            <a:off x="310551" y="1600200"/>
            <a:ext cx="11585275" cy="4835106"/>
          </a:xfrm>
        </p:spPr>
        <p:txBody>
          <a:bodyPr>
            <a:normAutofit lnSpcReduction="10000"/>
          </a:bodyPr>
          <a:lstStyle/>
          <a:p>
            <a:pPr marL="548640" indent="-411480">
              <a:buClr>
                <a:schemeClr val="tx1">
                  <a:shade val="95000"/>
                </a:schemeClr>
              </a:buClr>
              <a:buFont typeface="Wingdings 2"/>
              <a:buChar char=""/>
              <a:defRPr/>
            </a:pPr>
            <a:r>
              <a:rPr lang="en-US" sz="4000" b="1" dirty="0">
                <a:latin typeface="+mj-lt"/>
              </a:rPr>
              <a:t>Accelerated Kidding</a:t>
            </a:r>
          </a:p>
          <a:p>
            <a:pPr marL="868680" lvl="1" indent="-283464">
              <a:buFont typeface="Wingdings 2"/>
              <a:buChar char=""/>
              <a:defRPr/>
            </a:pPr>
            <a:r>
              <a:rPr lang="en-US" sz="3600" b="1" dirty="0">
                <a:latin typeface="+mj-lt"/>
              </a:rPr>
              <a:t>3 crops in 2 years</a:t>
            </a:r>
          </a:p>
          <a:p>
            <a:pPr marL="868680" lvl="1" indent="-283464">
              <a:buFont typeface="Wingdings 2"/>
              <a:buChar char=""/>
              <a:defRPr/>
            </a:pPr>
            <a:r>
              <a:rPr lang="en-US" sz="3600" b="1" dirty="0">
                <a:latin typeface="+mj-lt"/>
              </a:rPr>
              <a:t>High input</a:t>
            </a:r>
          </a:p>
          <a:p>
            <a:pPr marL="548640" indent="-411480">
              <a:buClr>
                <a:schemeClr val="tx1">
                  <a:shade val="95000"/>
                </a:schemeClr>
              </a:buClr>
              <a:buFont typeface="Wingdings 2"/>
              <a:buChar char=""/>
              <a:defRPr/>
            </a:pPr>
            <a:r>
              <a:rPr lang="en-US" sz="4000" b="1" dirty="0">
                <a:latin typeface="+mj-lt"/>
              </a:rPr>
              <a:t>BSE on Bucks</a:t>
            </a:r>
          </a:p>
          <a:p>
            <a:pPr marL="868680" lvl="1" indent="-283464">
              <a:buFont typeface="Wingdings 2"/>
              <a:buChar char=""/>
              <a:defRPr/>
            </a:pPr>
            <a:r>
              <a:rPr lang="en-US" sz="3600" b="1" dirty="0">
                <a:latin typeface="+mj-lt"/>
              </a:rPr>
              <a:t>Semen, libido, testicles, health</a:t>
            </a:r>
          </a:p>
          <a:p>
            <a:pPr marL="868680" lvl="1" indent="-283464">
              <a:buFont typeface="Wingdings 2"/>
              <a:buChar char=""/>
              <a:defRPr/>
            </a:pPr>
            <a:r>
              <a:rPr lang="en-US" sz="3600" b="1" dirty="0">
                <a:latin typeface="+mj-lt"/>
              </a:rPr>
              <a:t>Trim feet</a:t>
            </a:r>
          </a:p>
          <a:p>
            <a:pPr marL="868680" lvl="1" indent="-283464">
              <a:buFont typeface="Wingdings 2"/>
              <a:buChar char=""/>
              <a:defRPr/>
            </a:pPr>
            <a:r>
              <a:rPr lang="en-US" sz="3600" b="1" dirty="0">
                <a:latin typeface="+mj-lt"/>
              </a:rPr>
              <a:t>Good body condition</a:t>
            </a:r>
          </a:p>
        </p:txBody>
      </p:sp>
    </p:spTree>
    <p:extLst>
      <p:ext uri="{BB962C8B-B14F-4D97-AF65-F5344CB8AC3E}">
        <p14:creationId xmlns:p14="http://schemas.microsoft.com/office/powerpoint/2010/main" val="2177386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81200" y="274639"/>
            <a:ext cx="8229600" cy="1143000"/>
          </a:xfrm>
        </p:spPr>
        <p:txBody>
          <a:bodyPr>
            <a:normAutofit/>
          </a:bodyPr>
          <a:lstStyle/>
          <a:p>
            <a:pPr>
              <a:defRPr/>
            </a:pPr>
            <a:r>
              <a:rPr lang="en-US" sz="6000" b="1" i="1" dirty="0">
                <a:latin typeface="+mn-lt"/>
              </a:rPr>
              <a:t>Reproduction..</a:t>
            </a:r>
          </a:p>
        </p:txBody>
      </p:sp>
      <p:sp>
        <p:nvSpPr>
          <p:cNvPr id="39939" name="Rectangle 3"/>
          <p:cNvSpPr>
            <a:spLocks noGrp="1" noChangeArrowheads="1"/>
          </p:cNvSpPr>
          <p:nvPr>
            <p:ph idx="1"/>
          </p:nvPr>
        </p:nvSpPr>
        <p:spPr>
          <a:xfrm>
            <a:off x="107577" y="1828800"/>
            <a:ext cx="7535428" cy="4598894"/>
          </a:xfrm>
        </p:spPr>
        <p:txBody>
          <a:bodyPr>
            <a:normAutofit/>
          </a:bodyPr>
          <a:lstStyle/>
          <a:p>
            <a:pPr eaLnBrk="1" hangingPunct="1">
              <a:lnSpc>
                <a:spcPct val="70000"/>
              </a:lnSpc>
            </a:pPr>
            <a:r>
              <a:rPr lang="en-US" altLang="en-US" sz="4400" b="1" dirty="0">
                <a:ea typeface="ＭＳ Ｐゴシック" pitchFamily="34" charset="-128"/>
              </a:rPr>
              <a:t>The Buck effect</a:t>
            </a:r>
          </a:p>
          <a:p>
            <a:pPr lvl="1" eaLnBrk="1" hangingPunct="1">
              <a:lnSpc>
                <a:spcPct val="70000"/>
              </a:lnSpc>
            </a:pPr>
            <a:r>
              <a:rPr lang="en-US" altLang="en-US" sz="4400" b="1" dirty="0">
                <a:ea typeface="ＭＳ Ｐゴシック" pitchFamily="34" charset="-128"/>
              </a:rPr>
              <a:t>Synchronizing</a:t>
            </a:r>
          </a:p>
          <a:p>
            <a:pPr eaLnBrk="1" hangingPunct="1">
              <a:lnSpc>
                <a:spcPct val="70000"/>
              </a:lnSpc>
            </a:pPr>
            <a:r>
              <a:rPr lang="en-US" altLang="en-US" sz="4400" b="1" dirty="0">
                <a:ea typeface="ＭＳ Ｐゴシック" pitchFamily="34" charset="-128"/>
              </a:rPr>
              <a:t>Controlled breeding season</a:t>
            </a:r>
          </a:p>
          <a:p>
            <a:pPr lvl="1" eaLnBrk="1" hangingPunct="1">
              <a:lnSpc>
                <a:spcPct val="70000"/>
              </a:lnSpc>
            </a:pPr>
            <a:r>
              <a:rPr lang="en-US" altLang="en-US" sz="4400" b="1" dirty="0">
                <a:ea typeface="ＭＳ Ｐゴシック" pitchFamily="34" charset="-128"/>
              </a:rPr>
              <a:t>Efficient management of </a:t>
            </a:r>
            <a:r>
              <a:rPr lang="en-US" altLang="en-US" sz="4400" b="1" dirty="0" smtClean="0">
                <a:ea typeface="ＭＳ Ｐゴシック" pitchFamily="34" charset="-128"/>
              </a:rPr>
              <a:t>facilities</a:t>
            </a:r>
            <a:endParaRPr lang="en-US" altLang="en-US" sz="4400" b="1" dirty="0">
              <a:ea typeface="ＭＳ Ｐゴシック" pitchFamily="34" charset="-128"/>
            </a:endParaRPr>
          </a:p>
        </p:txBody>
      </p:sp>
      <p:pic>
        <p:nvPicPr>
          <p:cNvPr id="5" name="Picture 4" descr="385760201_5f09414855_b"/>
          <p:cNvPicPr>
            <a:picLocks noChangeAspect="1" noChangeArrowheads="1"/>
          </p:cNvPicPr>
          <p:nvPr/>
        </p:nvPicPr>
        <p:blipFill>
          <a:blip r:embed="rId2">
            <a:extLst>
              <a:ext uri="{28A0092B-C50C-407E-A947-70E740481C1C}">
                <a14:useLocalDpi xmlns:a14="http://schemas.microsoft.com/office/drawing/2010/main" val="0"/>
              </a:ext>
            </a:extLst>
          </a:blip>
          <a:srcRect r="56" b="-61"/>
          <a:stretch>
            <a:fillRect/>
          </a:stretch>
        </p:blipFill>
        <p:spPr bwMode="auto">
          <a:xfrm>
            <a:off x="7897736" y="1864658"/>
            <a:ext cx="3632200" cy="4269316"/>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317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2753" y="591671"/>
            <a:ext cx="11976847" cy="923364"/>
          </a:xfrm>
        </p:spPr>
        <p:txBody>
          <a:bodyPr>
            <a:noAutofit/>
          </a:bodyPr>
          <a:lstStyle/>
          <a:p>
            <a:pPr>
              <a:defRPr/>
            </a:pPr>
            <a:r>
              <a:rPr lang="en-US" sz="5400" b="1" dirty="0" smtClean="0">
                <a:solidFill>
                  <a:schemeClr val="tx1"/>
                </a:solidFill>
                <a:latin typeface="+mn-lt"/>
              </a:rPr>
              <a:t>WHEN TO BREED.…</a:t>
            </a:r>
            <a:endParaRPr lang="en-US" sz="5400" b="1" dirty="0">
              <a:solidFill>
                <a:schemeClr val="tx1"/>
              </a:solidFill>
              <a:latin typeface="+mn-lt"/>
            </a:endParaRPr>
          </a:p>
        </p:txBody>
      </p:sp>
      <p:sp>
        <p:nvSpPr>
          <p:cNvPr id="63491" name="Rectangle 3"/>
          <p:cNvSpPr>
            <a:spLocks noGrp="1" noChangeArrowheads="1"/>
          </p:cNvSpPr>
          <p:nvPr>
            <p:ph sz="half" idx="1"/>
          </p:nvPr>
        </p:nvSpPr>
        <p:spPr>
          <a:xfrm>
            <a:off x="143435" y="1561381"/>
            <a:ext cx="7887757" cy="5011947"/>
          </a:xfrm>
        </p:spPr>
        <p:txBody>
          <a:bodyPr>
            <a:noAutofit/>
          </a:bodyPr>
          <a:lstStyle/>
          <a:p>
            <a:pPr marL="548640" indent="-411480">
              <a:lnSpc>
                <a:spcPct val="80000"/>
              </a:lnSpc>
              <a:buClr>
                <a:schemeClr val="tx1">
                  <a:shade val="95000"/>
                </a:schemeClr>
              </a:buClr>
              <a:buNone/>
              <a:defRPr/>
            </a:pPr>
            <a:r>
              <a:rPr lang="en-US" sz="2800" b="1" u="sng" dirty="0">
                <a:latin typeface="+mj-lt"/>
              </a:rPr>
              <a:t>Annual kidding</a:t>
            </a:r>
          </a:p>
          <a:p>
            <a:pPr marL="548640" indent="-411480">
              <a:lnSpc>
                <a:spcPct val="80000"/>
              </a:lnSpc>
              <a:buClr>
                <a:schemeClr val="tx1">
                  <a:shade val="95000"/>
                </a:schemeClr>
              </a:buClr>
              <a:buFont typeface="Wingdings 2"/>
              <a:buChar char=""/>
              <a:defRPr/>
            </a:pPr>
            <a:r>
              <a:rPr lang="en-US" sz="2800" b="1" dirty="0">
                <a:latin typeface="+mj-lt"/>
              </a:rPr>
              <a:t>Age </a:t>
            </a:r>
            <a:r>
              <a:rPr lang="en-US" sz="2800" b="1" dirty="0" smtClean="0">
                <a:latin typeface="+mj-lt"/>
              </a:rPr>
              <a:t>at </a:t>
            </a:r>
            <a:r>
              <a:rPr lang="en-US" sz="2800" b="1" dirty="0">
                <a:latin typeface="+mj-lt"/>
              </a:rPr>
              <a:t>puberty averages 6 to 10 months (affected by breed, season, and nutrition</a:t>
            </a:r>
            <a:r>
              <a:rPr lang="en-US" sz="2800" b="1" dirty="0" smtClean="0">
                <a:latin typeface="+mj-lt"/>
              </a:rPr>
              <a:t>)</a:t>
            </a:r>
            <a:endParaRPr lang="en-US" sz="2800" b="1" dirty="0">
              <a:latin typeface="+mj-lt"/>
            </a:endParaRPr>
          </a:p>
          <a:p>
            <a:pPr marL="548640" indent="-411480">
              <a:lnSpc>
                <a:spcPct val="80000"/>
              </a:lnSpc>
              <a:buClr>
                <a:schemeClr val="tx1">
                  <a:shade val="95000"/>
                </a:schemeClr>
              </a:buClr>
              <a:buFont typeface="Wingdings 2"/>
              <a:buChar char=""/>
              <a:defRPr/>
            </a:pPr>
            <a:r>
              <a:rPr lang="en-US" sz="2800" b="1" dirty="0">
                <a:latin typeface="+mj-lt"/>
              </a:rPr>
              <a:t>Can breed doelings when they reach 2/3 of their mature </a:t>
            </a:r>
            <a:r>
              <a:rPr lang="en-US" sz="2800" b="1" dirty="0" smtClean="0">
                <a:latin typeface="+mj-lt"/>
              </a:rPr>
              <a:t>weight</a:t>
            </a:r>
            <a:endParaRPr lang="en-US" sz="2800" b="1" dirty="0">
              <a:latin typeface="+mj-lt"/>
            </a:endParaRPr>
          </a:p>
          <a:p>
            <a:pPr marL="548640" indent="-411480">
              <a:lnSpc>
                <a:spcPct val="80000"/>
              </a:lnSpc>
              <a:buClr>
                <a:schemeClr val="tx1">
                  <a:shade val="95000"/>
                </a:schemeClr>
              </a:buClr>
              <a:buFont typeface="Wingdings 2"/>
              <a:buChar char=""/>
              <a:defRPr/>
            </a:pPr>
            <a:r>
              <a:rPr lang="en-US" sz="2800" b="1" dirty="0">
                <a:latin typeface="+mj-lt"/>
              </a:rPr>
              <a:t>Goats are seasonal in their breeding </a:t>
            </a:r>
            <a:r>
              <a:rPr lang="en-US" sz="2800" b="1" dirty="0" smtClean="0">
                <a:latin typeface="+mj-lt"/>
              </a:rPr>
              <a:t>habits</a:t>
            </a:r>
            <a:endParaRPr lang="en-US" sz="2800" b="1" dirty="0">
              <a:latin typeface="+mj-lt"/>
            </a:endParaRPr>
          </a:p>
          <a:p>
            <a:pPr marL="868680" lvl="1" indent="-283464">
              <a:lnSpc>
                <a:spcPct val="80000"/>
              </a:lnSpc>
              <a:buFont typeface="Wingdings 2"/>
              <a:buChar char=""/>
              <a:defRPr/>
            </a:pPr>
            <a:r>
              <a:rPr lang="en-US" sz="2800" b="1" dirty="0">
                <a:latin typeface="+mj-lt"/>
              </a:rPr>
              <a:t>Seasonality is affected by breed and </a:t>
            </a:r>
            <a:r>
              <a:rPr lang="en-US" sz="2800" b="1" dirty="0" smtClean="0">
                <a:latin typeface="+mj-lt"/>
              </a:rPr>
              <a:t>individual</a:t>
            </a:r>
            <a:endParaRPr lang="en-US" sz="2800" b="1" dirty="0">
              <a:latin typeface="+mj-lt"/>
            </a:endParaRPr>
          </a:p>
          <a:p>
            <a:pPr marL="868680" lvl="1" indent="-283464">
              <a:lnSpc>
                <a:spcPct val="80000"/>
              </a:lnSpc>
              <a:buFont typeface="Wingdings 2"/>
              <a:buChar char=""/>
              <a:defRPr/>
            </a:pPr>
            <a:r>
              <a:rPr lang="en-US" sz="2800" b="1" dirty="0" smtClean="0">
                <a:latin typeface="+mj-lt"/>
              </a:rPr>
              <a:t>Pros </a:t>
            </a:r>
            <a:r>
              <a:rPr lang="en-US" sz="2800" b="1" dirty="0">
                <a:latin typeface="+mj-lt"/>
              </a:rPr>
              <a:t>and cons to different kidding seasons:  winter, spring, and </a:t>
            </a:r>
            <a:r>
              <a:rPr lang="en-US" sz="2800" b="1" dirty="0" smtClean="0">
                <a:latin typeface="+mj-lt"/>
              </a:rPr>
              <a:t>fall</a:t>
            </a:r>
            <a:endParaRPr lang="en-US" sz="2800" b="1" dirty="0">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5957" y="2434002"/>
            <a:ext cx="3742765" cy="3742765"/>
          </a:xfrm>
          <a:prstGeom prst="rect">
            <a:avLst/>
          </a:prstGeom>
        </p:spPr>
      </p:pic>
    </p:spTree>
    <p:extLst>
      <p:ext uri="{BB962C8B-B14F-4D97-AF65-F5344CB8AC3E}">
        <p14:creationId xmlns:p14="http://schemas.microsoft.com/office/powerpoint/2010/main" val="399436395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49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49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8612" y="152399"/>
            <a:ext cx="11716870" cy="1357223"/>
          </a:xfrm>
        </p:spPr>
        <p:txBody>
          <a:bodyPr>
            <a:noAutofit/>
          </a:bodyPr>
          <a:lstStyle/>
          <a:p>
            <a:pPr>
              <a:defRPr/>
            </a:pPr>
            <a:r>
              <a:rPr lang="en-US" sz="5400" b="1" dirty="0">
                <a:solidFill>
                  <a:schemeClr val="tx1"/>
                </a:solidFill>
              </a:rPr>
              <a:t>How many babies </a:t>
            </a:r>
            <a:r>
              <a:rPr lang="en-US" sz="5400" b="1" dirty="0" smtClean="0">
                <a:solidFill>
                  <a:schemeClr val="tx1"/>
                </a:solidFill>
              </a:rPr>
              <a:t>do goats </a:t>
            </a:r>
            <a:r>
              <a:rPr lang="en-US" sz="5400" b="1" dirty="0">
                <a:solidFill>
                  <a:schemeClr val="tx1"/>
                </a:solidFill>
              </a:rPr>
              <a:t>usually have?</a:t>
            </a:r>
          </a:p>
        </p:txBody>
      </p:sp>
      <p:sp>
        <p:nvSpPr>
          <p:cNvPr id="39939" name="Rectangle 3"/>
          <p:cNvSpPr>
            <a:spLocks noGrp="1" noChangeArrowheads="1"/>
          </p:cNvSpPr>
          <p:nvPr>
            <p:ph sz="half" idx="1"/>
          </p:nvPr>
        </p:nvSpPr>
        <p:spPr>
          <a:xfrm>
            <a:off x="98612" y="1518249"/>
            <a:ext cx="8310282" cy="5339751"/>
          </a:xfrm>
        </p:spPr>
        <p:txBody>
          <a:bodyPr>
            <a:noAutofit/>
          </a:bodyPr>
          <a:lstStyle/>
          <a:p>
            <a:pPr marL="548640" indent="-411480">
              <a:lnSpc>
                <a:spcPct val="80000"/>
              </a:lnSpc>
              <a:buClr>
                <a:schemeClr val="tx1">
                  <a:shade val="95000"/>
                </a:schemeClr>
              </a:buClr>
              <a:buFont typeface="Wingdings 2"/>
              <a:buChar char=""/>
              <a:defRPr/>
            </a:pPr>
            <a:r>
              <a:rPr lang="en-US" sz="2400" b="1" dirty="0">
                <a:latin typeface="+mj-lt"/>
              </a:rPr>
              <a:t>Normal range from 1 to 5</a:t>
            </a:r>
          </a:p>
          <a:p>
            <a:pPr marL="868680" lvl="1" indent="-283464">
              <a:lnSpc>
                <a:spcPct val="80000"/>
              </a:lnSpc>
              <a:buFont typeface="Wingdings 2"/>
              <a:buChar char=""/>
              <a:defRPr/>
            </a:pPr>
            <a:r>
              <a:rPr lang="en-US" sz="2400" b="1" dirty="0" smtClean="0">
                <a:latin typeface="+mj-lt"/>
              </a:rPr>
              <a:t>Twins are the </a:t>
            </a:r>
            <a:r>
              <a:rPr lang="en-US" sz="2400" b="1" dirty="0">
                <a:latin typeface="+mj-lt"/>
              </a:rPr>
              <a:t>most </a:t>
            </a:r>
            <a:r>
              <a:rPr lang="en-US" sz="2400" b="1" dirty="0" smtClean="0">
                <a:latin typeface="+mj-lt"/>
              </a:rPr>
              <a:t>common</a:t>
            </a:r>
            <a:endParaRPr lang="en-US" sz="2400" b="1" dirty="0">
              <a:latin typeface="+mj-lt"/>
            </a:endParaRPr>
          </a:p>
          <a:p>
            <a:pPr marL="868680" lvl="1" indent="-283464">
              <a:lnSpc>
                <a:spcPct val="80000"/>
              </a:lnSpc>
              <a:buFont typeface="Wingdings 2"/>
              <a:buChar char=""/>
              <a:defRPr/>
            </a:pPr>
            <a:r>
              <a:rPr lang="en-US" sz="2400" b="1" dirty="0">
                <a:latin typeface="+mj-lt"/>
              </a:rPr>
              <a:t>Triplets </a:t>
            </a:r>
            <a:r>
              <a:rPr lang="en-US" sz="2400" b="1" dirty="0" smtClean="0">
                <a:latin typeface="+mj-lt"/>
              </a:rPr>
              <a:t>frequent (less in sheep)</a:t>
            </a:r>
            <a:endParaRPr lang="en-US" sz="2400" b="1" dirty="0">
              <a:latin typeface="+mj-lt"/>
            </a:endParaRPr>
          </a:p>
          <a:p>
            <a:pPr marL="868680" lvl="1" indent="-283464">
              <a:lnSpc>
                <a:spcPct val="80000"/>
              </a:lnSpc>
              <a:buFont typeface="Wingdings 2"/>
              <a:buChar char=""/>
              <a:defRPr/>
            </a:pPr>
            <a:r>
              <a:rPr lang="en-US" sz="2400" b="1" dirty="0">
                <a:latin typeface="+mj-lt"/>
              </a:rPr>
              <a:t>Yearlings often have </a:t>
            </a:r>
            <a:r>
              <a:rPr lang="en-US" sz="2400" b="1" dirty="0" smtClean="0">
                <a:latin typeface="+mj-lt"/>
              </a:rPr>
              <a:t>a single</a:t>
            </a:r>
            <a:endParaRPr lang="en-US" sz="2400" b="1" dirty="0">
              <a:latin typeface="+mj-lt"/>
            </a:endParaRPr>
          </a:p>
          <a:p>
            <a:pPr marL="868680" lvl="1" indent="-283464">
              <a:lnSpc>
                <a:spcPct val="80000"/>
              </a:lnSpc>
              <a:buFont typeface="Wingdings 2"/>
              <a:buChar char=""/>
              <a:defRPr/>
            </a:pPr>
            <a:r>
              <a:rPr lang="en-US" sz="2400" b="1" dirty="0">
                <a:latin typeface="+mj-lt"/>
              </a:rPr>
              <a:t>4-5 </a:t>
            </a:r>
            <a:r>
              <a:rPr lang="en-US" sz="2400" b="1" dirty="0" smtClean="0">
                <a:latin typeface="+mj-lt"/>
              </a:rPr>
              <a:t>kids </a:t>
            </a:r>
            <a:r>
              <a:rPr lang="en-US" sz="2400" b="1" dirty="0">
                <a:latin typeface="+mj-lt"/>
              </a:rPr>
              <a:t>is </a:t>
            </a:r>
            <a:r>
              <a:rPr lang="en-US" sz="2400" b="1" dirty="0" smtClean="0">
                <a:latin typeface="+mj-lt"/>
              </a:rPr>
              <a:t>a rare occurrence</a:t>
            </a:r>
            <a:endParaRPr lang="en-US" sz="2400" b="1" dirty="0">
              <a:latin typeface="+mj-lt"/>
            </a:endParaRPr>
          </a:p>
          <a:p>
            <a:pPr marL="548640" indent="-411480">
              <a:lnSpc>
                <a:spcPct val="80000"/>
              </a:lnSpc>
              <a:buClr>
                <a:schemeClr val="tx1">
                  <a:shade val="95000"/>
                </a:schemeClr>
              </a:buClr>
              <a:buFont typeface="Wingdings 2"/>
              <a:buChar char=""/>
              <a:defRPr/>
            </a:pPr>
            <a:r>
              <a:rPr lang="en-US" sz="2400" b="1" dirty="0">
                <a:latin typeface="+mj-lt"/>
              </a:rPr>
              <a:t>Reproductive rate is affected by breed, age, season, and </a:t>
            </a:r>
            <a:r>
              <a:rPr lang="en-US" sz="2400" b="1" dirty="0" smtClean="0">
                <a:latin typeface="+mj-lt"/>
              </a:rPr>
              <a:t>nutrition</a:t>
            </a:r>
            <a:endParaRPr lang="en-US" sz="2400" b="1" dirty="0">
              <a:latin typeface="+mj-lt"/>
            </a:endParaRPr>
          </a:p>
          <a:p>
            <a:pPr marL="548640" indent="-411480">
              <a:lnSpc>
                <a:spcPct val="80000"/>
              </a:lnSpc>
              <a:buClr>
                <a:schemeClr val="tx1">
                  <a:shade val="95000"/>
                </a:schemeClr>
              </a:buClr>
              <a:buFont typeface="Wingdings 2"/>
              <a:buChar char=""/>
              <a:defRPr/>
            </a:pPr>
            <a:r>
              <a:rPr lang="en-US" sz="2400" b="1" dirty="0">
                <a:latin typeface="+mj-lt"/>
              </a:rPr>
              <a:t>Genetics of reproduction</a:t>
            </a:r>
          </a:p>
          <a:p>
            <a:pPr marL="868680" lvl="1" indent="-283464">
              <a:lnSpc>
                <a:spcPct val="80000"/>
              </a:lnSpc>
              <a:buFont typeface="Wingdings 2"/>
              <a:buChar char=""/>
              <a:defRPr/>
            </a:pPr>
            <a:r>
              <a:rPr lang="en-US" sz="2400" b="1" dirty="0">
                <a:latin typeface="+mj-lt"/>
              </a:rPr>
              <a:t>Number of offspring determined primarily by doe (number of eggs ovulated sets upper potential)</a:t>
            </a:r>
          </a:p>
          <a:p>
            <a:pPr marL="868680" lvl="1" indent="-283464">
              <a:lnSpc>
                <a:spcPct val="80000"/>
              </a:lnSpc>
              <a:buFont typeface="Wingdings 2"/>
              <a:buChar char=""/>
              <a:defRPr/>
            </a:pPr>
            <a:r>
              <a:rPr lang="en-US" sz="2400" b="1" dirty="0">
                <a:latin typeface="+mj-lt"/>
              </a:rPr>
              <a:t>Sex of offspring determined primarily by </a:t>
            </a:r>
            <a:r>
              <a:rPr lang="en-US" sz="2400" b="1" dirty="0" smtClean="0">
                <a:latin typeface="+mj-lt"/>
              </a:rPr>
              <a:t>buck</a:t>
            </a:r>
          </a:p>
        </p:txBody>
      </p:sp>
      <p:pic>
        <p:nvPicPr>
          <p:cNvPr id="44036" name="Picture 5" descr="383381529_c8b5ee8a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8882" y="2026024"/>
            <a:ext cx="3276600" cy="4112683"/>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88255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93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3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93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9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34471" y="86264"/>
            <a:ext cx="11890752" cy="1993548"/>
          </a:xfrm>
        </p:spPr>
        <p:txBody>
          <a:bodyPr>
            <a:normAutofit/>
          </a:bodyPr>
          <a:lstStyle/>
          <a:p>
            <a:pPr>
              <a:defRPr/>
            </a:pPr>
            <a:r>
              <a:rPr lang="en-US" sz="5400" b="1" dirty="0">
                <a:solidFill>
                  <a:schemeClr val="tx1"/>
                </a:solidFill>
                <a:latin typeface="+mn-lt"/>
              </a:rPr>
              <a:t>Should I castrate my buck kids?</a:t>
            </a:r>
          </a:p>
        </p:txBody>
      </p:sp>
      <p:sp>
        <p:nvSpPr>
          <p:cNvPr id="17411" name="Rectangle 3"/>
          <p:cNvSpPr>
            <a:spLocks noGrp="1" noChangeArrowheads="1"/>
          </p:cNvSpPr>
          <p:nvPr>
            <p:ph sz="half" idx="1"/>
          </p:nvPr>
        </p:nvSpPr>
        <p:spPr>
          <a:xfrm>
            <a:off x="134470" y="1708030"/>
            <a:ext cx="8595461" cy="4916887"/>
          </a:xfrm>
        </p:spPr>
        <p:txBody>
          <a:bodyPr>
            <a:noAutofit/>
          </a:bodyPr>
          <a:lstStyle/>
          <a:p>
            <a:pPr eaLnBrk="1" hangingPunct="1">
              <a:lnSpc>
                <a:spcPct val="90000"/>
              </a:lnSpc>
              <a:buFontTx/>
              <a:buNone/>
            </a:pPr>
            <a:r>
              <a:rPr lang="en-US" altLang="en-US" sz="2800" b="1" u="sng" dirty="0">
                <a:ea typeface="ＭＳ Ｐゴシック" pitchFamily="34" charset="-128"/>
              </a:rPr>
              <a:t>Yes, if . . . </a:t>
            </a:r>
            <a:r>
              <a:rPr lang="en-US" altLang="en-US" sz="2800" b="1" dirty="0">
                <a:ea typeface="ＭＳ Ｐゴシック" pitchFamily="34" charset="-128"/>
              </a:rPr>
              <a:t> </a:t>
            </a:r>
          </a:p>
          <a:p>
            <a:pPr eaLnBrk="1" hangingPunct="1">
              <a:lnSpc>
                <a:spcPct val="90000"/>
              </a:lnSpc>
            </a:pPr>
            <a:r>
              <a:rPr lang="en-US" altLang="en-US" sz="2800" b="1" dirty="0">
                <a:ea typeface="ＭＳ Ｐゴシック" pitchFamily="34" charset="-128"/>
              </a:rPr>
              <a:t>You don</a:t>
            </a:r>
            <a:r>
              <a:rPr lang="ja-JP" altLang="en-US" sz="2800" b="1" dirty="0">
                <a:ea typeface="ＭＳ Ｐゴシック" pitchFamily="34" charset="-128"/>
              </a:rPr>
              <a:t>’</a:t>
            </a:r>
            <a:r>
              <a:rPr lang="en-US" altLang="ja-JP" sz="2800" b="1" dirty="0">
                <a:ea typeface="ＭＳ Ｐゴシック" pitchFamily="34" charset="-128"/>
              </a:rPr>
              <a:t>t sell or </a:t>
            </a:r>
            <a:r>
              <a:rPr lang="en-US" altLang="ja-JP" sz="2800" b="1" dirty="0" smtClean="0">
                <a:ea typeface="ＭＳ Ｐゴシック" pitchFamily="34" charset="-128"/>
              </a:rPr>
              <a:t>separate </a:t>
            </a:r>
            <a:r>
              <a:rPr lang="en-US" altLang="ja-JP" sz="2800" b="1" dirty="0">
                <a:ea typeface="ＭＳ Ｐゴシック" pitchFamily="34" charset="-128"/>
              </a:rPr>
              <a:t>buck kids from their dams and female siblings by the time they are three months </a:t>
            </a:r>
            <a:r>
              <a:rPr lang="en-US" altLang="ja-JP" sz="2800" b="1" dirty="0" smtClean="0">
                <a:ea typeface="ＭＳ Ｐゴシック" pitchFamily="34" charset="-128"/>
              </a:rPr>
              <a:t>old</a:t>
            </a:r>
            <a:endParaRPr lang="en-US" altLang="ja-JP" sz="2800" b="1" dirty="0">
              <a:ea typeface="ＭＳ Ｐゴシック" pitchFamily="34" charset="-128"/>
            </a:endParaRPr>
          </a:p>
          <a:p>
            <a:pPr eaLnBrk="1" hangingPunct="1">
              <a:lnSpc>
                <a:spcPct val="90000"/>
              </a:lnSpc>
            </a:pPr>
            <a:r>
              <a:rPr lang="en-US" altLang="en-US" sz="2800" b="1" dirty="0">
                <a:ea typeface="ＭＳ Ｐゴシック" pitchFamily="34" charset="-128"/>
              </a:rPr>
              <a:t>Your market discounts intact </a:t>
            </a:r>
            <a:r>
              <a:rPr lang="en-US" altLang="en-US" sz="2800" b="1" dirty="0" smtClean="0">
                <a:ea typeface="ＭＳ Ｐゴシック" pitchFamily="34" charset="-128"/>
              </a:rPr>
              <a:t>males</a:t>
            </a:r>
            <a:endParaRPr lang="en-US" altLang="en-US" sz="2800" b="1" dirty="0">
              <a:ea typeface="ＭＳ Ｐゴシック" pitchFamily="34" charset="-128"/>
            </a:endParaRPr>
          </a:p>
          <a:p>
            <a:pPr eaLnBrk="1" hangingPunct="1">
              <a:lnSpc>
                <a:spcPct val="90000"/>
              </a:lnSpc>
            </a:pPr>
            <a:r>
              <a:rPr lang="en-US" altLang="en-US" sz="2800" b="1" dirty="0">
                <a:ea typeface="ＭＳ Ｐゴシック" pitchFamily="34" charset="-128"/>
              </a:rPr>
              <a:t>You want better growth rates in </a:t>
            </a:r>
            <a:r>
              <a:rPr lang="en-US" altLang="en-US" sz="2800" b="1" dirty="0" smtClean="0">
                <a:ea typeface="ＭＳ Ｐゴシック" pitchFamily="34" charset="-128"/>
              </a:rPr>
              <a:t>late </a:t>
            </a:r>
            <a:r>
              <a:rPr lang="en-US" altLang="en-US" sz="2800" b="1" dirty="0">
                <a:ea typeface="ＭＳ Ｐゴシック" pitchFamily="34" charset="-128"/>
              </a:rPr>
              <a:t>summer and </a:t>
            </a:r>
            <a:r>
              <a:rPr lang="en-US" altLang="en-US" sz="2800" b="1" dirty="0" smtClean="0">
                <a:ea typeface="ＭＳ Ｐゴシック" pitchFamily="34" charset="-128"/>
              </a:rPr>
              <a:t>fall</a:t>
            </a:r>
            <a:endParaRPr lang="en-US" altLang="en-US" sz="2800" b="1" dirty="0">
              <a:ea typeface="ＭＳ Ｐゴシック" pitchFamily="34" charset="-128"/>
            </a:endParaRPr>
          </a:p>
          <a:p>
            <a:pPr marL="0" indent="0" eaLnBrk="1" hangingPunct="1">
              <a:lnSpc>
                <a:spcPct val="90000"/>
              </a:lnSpc>
              <a:buNone/>
            </a:pPr>
            <a:r>
              <a:rPr lang="en-US" altLang="en-US" sz="2800" b="1" dirty="0" smtClean="0">
                <a:ea typeface="ＭＳ Ｐゴシック" pitchFamily="34" charset="-128"/>
              </a:rPr>
              <a:t>		IF NOT, DON’T WORRY ABOUT IT</a:t>
            </a:r>
            <a:r>
              <a:rPr lang="en-US" altLang="ja-JP" sz="2800" b="1" dirty="0" smtClean="0">
                <a:ea typeface="ＭＳ Ｐゴシック" pitchFamily="34" charset="-128"/>
              </a:rPr>
              <a:t>!</a:t>
            </a:r>
          </a:p>
          <a:p>
            <a:pPr marL="0" indent="0" algn="ctr" eaLnBrk="1" hangingPunct="1">
              <a:lnSpc>
                <a:spcPct val="90000"/>
              </a:lnSpc>
              <a:buNone/>
            </a:pPr>
            <a:r>
              <a:rPr lang="en-US" altLang="en-US" sz="2800" b="1" dirty="0" smtClean="0">
                <a:effectLst>
                  <a:outerShdw blurRad="38100" dist="38100" dir="2700000" algn="tl">
                    <a:srgbClr val="000000">
                      <a:alpha val="43137"/>
                    </a:srgbClr>
                  </a:outerShdw>
                </a:effectLst>
                <a:ea typeface="ＭＳ Ｐゴシック" pitchFamily="34" charset="-128"/>
              </a:rPr>
              <a:t>There should be an economic benefit to expend the time, expense and effort</a:t>
            </a:r>
            <a:endParaRPr lang="en-US" altLang="en-US" sz="2800" b="1" dirty="0">
              <a:effectLst>
                <a:outerShdw blurRad="38100" dist="38100" dir="2700000" algn="tl">
                  <a:srgbClr val="000000">
                    <a:alpha val="43137"/>
                  </a:srgbClr>
                </a:outerShdw>
              </a:effectLst>
              <a:ea typeface="ＭＳ Ｐゴシック" pitchFamily="34" charset="-128"/>
            </a:endParaRPr>
          </a:p>
        </p:txBody>
      </p:sp>
      <p:pic>
        <p:nvPicPr>
          <p:cNvPr id="45060" name="Picture 5" descr="browngo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0055" y="2322789"/>
            <a:ext cx="2891066" cy="3617258"/>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33521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188" y="275167"/>
            <a:ext cx="10004612" cy="2137833"/>
          </a:xfrm>
        </p:spPr>
        <p:txBody>
          <a:bodyPr>
            <a:noAutofit/>
          </a:bodyPr>
          <a:lstStyle/>
          <a:p>
            <a:pPr>
              <a:defRPr/>
            </a:pPr>
            <a:r>
              <a:rPr lang="en-US" sz="4800" b="1" dirty="0" smtClean="0"/>
              <a:t>MEAT GOAT</a:t>
            </a:r>
            <a:br>
              <a:rPr lang="en-US" sz="4800" b="1" dirty="0" smtClean="0"/>
            </a:br>
            <a:r>
              <a:rPr lang="en-US" sz="4800" b="1" dirty="0" smtClean="0"/>
              <a:t>HEALTH &amp; DISEASE, PARASITES, AND FACILITIES</a:t>
            </a:r>
            <a:endParaRPr lang="en-US" sz="48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75528" y="2739338"/>
            <a:ext cx="4715435" cy="3561034"/>
          </a:xfrm>
        </p:spPr>
      </p:pic>
    </p:spTree>
    <p:extLst>
      <p:ext uri="{BB962C8B-B14F-4D97-AF65-F5344CB8AC3E}">
        <p14:creationId xmlns:p14="http://schemas.microsoft.com/office/powerpoint/2010/main" val="961366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1979931"/>
          </a:xfrm>
        </p:spPr>
        <p:txBody>
          <a:bodyPr/>
          <a:lstStyle/>
          <a:p>
            <a:r>
              <a:rPr lang="en-US" sz="6000" b="1" dirty="0" smtClean="0"/>
              <a:t>So, SHEEP AND GOATS ARE SMALL RUMINANTS!</a:t>
            </a:r>
            <a:endParaRPr lang="en-US" sz="6000" b="1" dirty="0"/>
          </a:p>
        </p:txBody>
      </p:sp>
      <p:sp>
        <p:nvSpPr>
          <p:cNvPr id="3" name="Content Placeholder 2"/>
          <p:cNvSpPr>
            <a:spLocks noGrp="1"/>
          </p:cNvSpPr>
          <p:nvPr>
            <p:ph idx="1"/>
          </p:nvPr>
        </p:nvSpPr>
        <p:spPr>
          <a:xfrm>
            <a:off x="284672" y="2674189"/>
            <a:ext cx="11576649" cy="3574210"/>
          </a:xfrm>
        </p:spPr>
        <p:txBody>
          <a:bodyPr>
            <a:normAutofit/>
          </a:bodyPr>
          <a:lstStyle/>
          <a:p>
            <a:pPr marL="0" indent="0">
              <a:buNone/>
            </a:pPr>
            <a:r>
              <a:rPr lang="en-US" altLang="en-US" sz="4400" b="1" dirty="0" smtClean="0">
                <a:latin typeface="Arial Narrow" pitchFamily="34" charset="0"/>
                <a:ea typeface="ＭＳ Ｐゴシック" pitchFamily="34" charset="-128"/>
              </a:rPr>
              <a:t>REMEMBER-There </a:t>
            </a:r>
            <a:r>
              <a:rPr lang="en-US" altLang="en-US" sz="4400" b="1" dirty="0">
                <a:latin typeface="Arial Narrow" pitchFamily="34" charset="0"/>
                <a:ea typeface="ＭＳ Ｐゴシック" pitchFamily="34" charset="-128"/>
              </a:rPr>
              <a:t>is as much difference within breeds/species as between breeds/species</a:t>
            </a:r>
            <a:r>
              <a:rPr lang="en-US" altLang="en-US" sz="4400" b="1" dirty="0" smtClean="0">
                <a:latin typeface="Arial Narrow" pitchFamily="34" charset="0"/>
                <a:ea typeface="ＭＳ Ｐゴシック" pitchFamily="34" charset="-128"/>
              </a:rPr>
              <a:t>.</a:t>
            </a:r>
          </a:p>
          <a:p>
            <a:pPr marL="0" indent="0">
              <a:buNone/>
            </a:pPr>
            <a:r>
              <a:rPr lang="en-US" altLang="en-US" sz="4400" b="1" dirty="0" smtClean="0">
                <a:latin typeface="Arial Narrow" pitchFamily="34" charset="0"/>
                <a:ea typeface="ＭＳ Ｐゴシック" pitchFamily="34" charset="-128"/>
              </a:rPr>
              <a:t>HOWEVER, MOST IMFORMATION ON SHEEP AND GOATS IS RELATIVE TO BOTH SPECIES.</a:t>
            </a:r>
            <a:endParaRPr lang="en-US" altLang="en-US" sz="4400" b="1" dirty="0">
              <a:latin typeface="Arial Narrow" pitchFamily="34" charset="0"/>
              <a:ea typeface="ＭＳ Ｐゴシック" pitchFamily="34" charset="-128"/>
            </a:endParaRPr>
          </a:p>
          <a:p>
            <a:endParaRPr lang="en-US" dirty="0"/>
          </a:p>
        </p:txBody>
      </p:sp>
    </p:spTree>
    <p:extLst>
      <p:ext uri="{BB962C8B-B14F-4D97-AF65-F5344CB8AC3E}">
        <p14:creationId xmlns:p14="http://schemas.microsoft.com/office/powerpoint/2010/main" val="14008308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981200" y="274639"/>
            <a:ext cx="8229600" cy="1143000"/>
          </a:xfrm>
        </p:spPr>
        <p:txBody>
          <a:bodyPr>
            <a:normAutofit/>
          </a:bodyPr>
          <a:lstStyle/>
          <a:p>
            <a:pPr>
              <a:defRPr/>
            </a:pPr>
            <a:r>
              <a:rPr lang="en-US" sz="6000" b="1" i="1" dirty="0">
                <a:latin typeface="+mn-lt"/>
              </a:rPr>
              <a:t>Health..</a:t>
            </a:r>
          </a:p>
        </p:txBody>
      </p:sp>
      <p:sp>
        <p:nvSpPr>
          <p:cNvPr id="36867" name="Rectangle 3"/>
          <p:cNvSpPr>
            <a:spLocks noGrp="1" noChangeArrowheads="1"/>
          </p:cNvSpPr>
          <p:nvPr>
            <p:ph idx="1"/>
          </p:nvPr>
        </p:nvSpPr>
        <p:spPr>
          <a:xfrm>
            <a:off x="519954" y="1406106"/>
            <a:ext cx="6683104" cy="5147094"/>
          </a:xfrm>
        </p:spPr>
        <p:txBody>
          <a:bodyPr>
            <a:normAutofit lnSpcReduction="10000"/>
          </a:bodyPr>
          <a:lstStyle/>
          <a:p>
            <a:pPr marL="548640" indent="-411480">
              <a:buClr>
                <a:schemeClr val="tx1">
                  <a:shade val="95000"/>
                </a:schemeClr>
              </a:buClr>
              <a:buFont typeface="Wingdings 2"/>
              <a:buChar char=""/>
              <a:defRPr/>
            </a:pPr>
            <a:r>
              <a:rPr lang="en-US" sz="3600" b="1" dirty="0">
                <a:latin typeface="+mj-lt"/>
              </a:rPr>
              <a:t>Diseases and Problems</a:t>
            </a:r>
          </a:p>
          <a:p>
            <a:pPr marL="868680" lvl="1" indent="-283464">
              <a:buFont typeface="Wingdings 2"/>
              <a:buChar char=""/>
              <a:defRPr/>
            </a:pPr>
            <a:r>
              <a:rPr lang="en-US" sz="3200" b="1" dirty="0">
                <a:latin typeface="+mj-lt"/>
              </a:rPr>
              <a:t>Ketosis</a:t>
            </a:r>
          </a:p>
          <a:p>
            <a:pPr marL="868680" lvl="1" indent="-283464">
              <a:buFont typeface="Wingdings 2"/>
              <a:buChar char=""/>
              <a:defRPr/>
            </a:pPr>
            <a:r>
              <a:rPr lang="en-US" sz="3200" b="1" dirty="0">
                <a:latin typeface="+mj-lt"/>
              </a:rPr>
              <a:t>Overeating</a:t>
            </a:r>
          </a:p>
          <a:p>
            <a:pPr marL="868680" lvl="1" indent="-283464">
              <a:buFont typeface="Wingdings 2"/>
              <a:buChar char=""/>
              <a:defRPr/>
            </a:pPr>
            <a:r>
              <a:rPr lang="en-US" sz="3200" b="1" dirty="0">
                <a:latin typeface="+mj-lt"/>
              </a:rPr>
              <a:t>Parasites (worms)</a:t>
            </a:r>
          </a:p>
          <a:p>
            <a:pPr marL="868680" lvl="1" indent="-283464">
              <a:buFont typeface="Wingdings 2"/>
              <a:buChar char=""/>
              <a:defRPr/>
            </a:pPr>
            <a:r>
              <a:rPr lang="en-US" sz="3200" b="1" dirty="0">
                <a:latin typeface="+mj-lt"/>
              </a:rPr>
              <a:t>Coccidia</a:t>
            </a:r>
          </a:p>
          <a:p>
            <a:pPr marL="868680" lvl="1" indent="-283464">
              <a:buFont typeface="Wingdings 2"/>
              <a:buChar char=""/>
              <a:defRPr/>
            </a:pPr>
            <a:r>
              <a:rPr lang="en-US" sz="3200" b="1" dirty="0">
                <a:latin typeface="+mj-lt"/>
              </a:rPr>
              <a:t>Foot rot or scald</a:t>
            </a:r>
          </a:p>
          <a:p>
            <a:pPr marL="868680" lvl="1" indent="-283464">
              <a:buFont typeface="Wingdings 2"/>
              <a:buChar char=""/>
              <a:defRPr/>
            </a:pPr>
            <a:r>
              <a:rPr lang="en-US" sz="3200" b="1" dirty="0">
                <a:latin typeface="+mj-lt"/>
              </a:rPr>
              <a:t>Pinkeye</a:t>
            </a:r>
          </a:p>
          <a:p>
            <a:pPr marL="868680" lvl="1" indent="-283464">
              <a:buFont typeface="Wingdings 2"/>
              <a:buChar char=""/>
              <a:defRPr/>
            </a:pPr>
            <a:r>
              <a:rPr lang="en-US" sz="3200" b="1" dirty="0">
                <a:latin typeface="+mj-lt"/>
              </a:rPr>
              <a:t>General sickness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5840" y="1426265"/>
            <a:ext cx="4143375" cy="5029200"/>
          </a:xfrm>
          <a:prstGeom prst="rect">
            <a:avLst/>
          </a:prstGeom>
        </p:spPr>
      </p:pic>
    </p:spTree>
    <p:extLst>
      <p:ext uri="{BB962C8B-B14F-4D97-AF65-F5344CB8AC3E}">
        <p14:creationId xmlns:p14="http://schemas.microsoft.com/office/powerpoint/2010/main" val="42163522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34471" y="381000"/>
            <a:ext cx="11899378" cy="1625600"/>
          </a:xfrm>
        </p:spPr>
        <p:txBody>
          <a:bodyPr>
            <a:noAutofit/>
          </a:bodyPr>
          <a:lstStyle/>
          <a:p>
            <a:pPr>
              <a:defRPr/>
            </a:pPr>
            <a:r>
              <a:rPr lang="en-US" sz="4800" b="1" dirty="0">
                <a:latin typeface="+mn-lt"/>
              </a:rPr>
              <a:t>Health..</a:t>
            </a:r>
            <a:br>
              <a:rPr lang="en-US" sz="4800" b="1" dirty="0">
                <a:latin typeface="+mn-lt"/>
              </a:rPr>
            </a:br>
            <a:r>
              <a:rPr lang="en-US" sz="4800" b="1" dirty="0">
                <a:latin typeface="+mn-lt"/>
              </a:rPr>
              <a:t>Most Important the Last Trimester</a:t>
            </a:r>
          </a:p>
        </p:txBody>
      </p:sp>
      <p:sp>
        <p:nvSpPr>
          <p:cNvPr id="56323" name="Rectangle 3"/>
          <p:cNvSpPr>
            <a:spLocks noGrp="1" noChangeArrowheads="1"/>
          </p:cNvSpPr>
          <p:nvPr>
            <p:ph idx="1"/>
          </p:nvPr>
        </p:nvSpPr>
        <p:spPr>
          <a:xfrm>
            <a:off x="345058" y="2122098"/>
            <a:ext cx="11628406" cy="4449031"/>
          </a:xfrm>
        </p:spPr>
        <p:txBody>
          <a:bodyPr>
            <a:noAutofit/>
          </a:bodyPr>
          <a:lstStyle/>
          <a:p>
            <a:pPr eaLnBrk="1" hangingPunct="1"/>
            <a:r>
              <a:rPr lang="en-US" altLang="en-US" sz="2800" b="1" dirty="0">
                <a:ea typeface="ＭＳ Ｐゴシック" pitchFamily="34" charset="-128"/>
              </a:rPr>
              <a:t>Ketosis</a:t>
            </a:r>
          </a:p>
          <a:p>
            <a:pPr lvl="1" eaLnBrk="1" hangingPunct="1"/>
            <a:r>
              <a:rPr lang="en-US" altLang="en-US" sz="2800" b="1" dirty="0" smtClean="0">
                <a:ea typeface="ＭＳ Ｐゴシック" pitchFamily="34" charset="-128"/>
              </a:rPr>
              <a:t>Feeding management</a:t>
            </a:r>
          </a:p>
          <a:p>
            <a:pPr eaLnBrk="1" hangingPunct="1"/>
            <a:r>
              <a:rPr lang="en-US" altLang="en-US" sz="2800" b="1" dirty="0" smtClean="0">
                <a:ea typeface="ＭＳ Ｐゴシック" pitchFamily="34" charset="-128"/>
              </a:rPr>
              <a:t>Overeating/Tetanus-Vaccinate (</a:t>
            </a:r>
            <a:r>
              <a:rPr lang="en-US" altLang="en-US" sz="2800" b="1" dirty="0">
                <a:ea typeface="ＭＳ Ｐゴシック" pitchFamily="34" charset="-128"/>
              </a:rPr>
              <a:t>CD/T) 2-4 weeks prior </a:t>
            </a:r>
            <a:r>
              <a:rPr lang="en-US" altLang="en-US" sz="2800" b="1" dirty="0" smtClean="0">
                <a:ea typeface="ＭＳ Ｐゴシック" pitchFamily="34" charset="-128"/>
              </a:rPr>
              <a:t>to kidding</a:t>
            </a:r>
            <a:endParaRPr lang="en-US" altLang="en-US" sz="2800" b="1" dirty="0">
              <a:ea typeface="ＭＳ Ｐゴシック" pitchFamily="34" charset="-128"/>
            </a:endParaRPr>
          </a:p>
          <a:p>
            <a:pPr lvl="1" eaLnBrk="1" hangingPunct="1"/>
            <a:r>
              <a:rPr lang="en-US" altLang="en-US" sz="2800" b="1" dirty="0" smtClean="0">
                <a:ea typeface="ＭＳ Ｐゴシック" pitchFamily="34" charset="-128"/>
              </a:rPr>
              <a:t>Gives immunity to the kids</a:t>
            </a:r>
          </a:p>
          <a:p>
            <a:pPr eaLnBrk="1" hangingPunct="1"/>
            <a:r>
              <a:rPr lang="en-US" altLang="en-US" sz="2800" b="1" dirty="0">
                <a:ea typeface="ＭＳ Ｐゴシック" pitchFamily="34" charset="-128"/>
              </a:rPr>
              <a:t>Vitamin E and Selenium (if needed)</a:t>
            </a:r>
          </a:p>
          <a:p>
            <a:pPr eaLnBrk="1" hangingPunct="1"/>
            <a:r>
              <a:rPr lang="en-US" altLang="en-US" sz="2800" b="1" dirty="0">
                <a:ea typeface="ＭＳ Ｐゴシック" pitchFamily="34" charset="-128"/>
              </a:rPr>
              <a:t>Deworm – </a:t>
            </a:r>
            <a:r>
              <a:rPr lang="en-US" altLang="en-US" sz="2800" b="1" dirty="0" smtClean="0">
                <a:ea typeface="ＭＳ Ｐゴシック" pitchFamily="34" charset="-128"/>
              </a:rPr>
              <a:t>offset post kidding </a:t>
            </a:r>
            <a:r>
              <a:rPr lang="en-US" altLang="en-US" sz="2800" b="1" dirty="0">
                <a:ea typeface="ＭＳ Ｐゴシック" pitchFamily="34" charset="-128"/>
              </a:rPr>
              <a:t>rise </a:t>
            </a:r>
            <a:r>
              <a:rPr lang="en-US" altLang="en-US" sz="2800" b="1" dirty="0" smtClean="0">
                <a:ea typeface="ＭＳ Ｐゴシック" pitchFamily="34" charset="-128"/>
              </a:rPr>
              <a:t>in parasites (check </a:t>
            </a:r>
            <a:r>
              <a:rPr lang="en-US" altLang="en-US" sz="2800" b="1" dirty="0" err="1">
                <a:ea typeface="ＭＳ Ｐゴシック" pitchFamily="34" charset="-128"/>
              </a:rPr>
              <a:t>dewormer</a:t>
            </a:r>
            <a:r>
              <a:rPr lang="en-US" altLang="en-US" sz="2800" b="1" dirty="0">
                <a:ea typeface="ＭＳ Ｐゴシック" pitchFamily="34" charset="-128"/>
              </a:rPr>
              <a:t> for abortion possibility)</a:t>
            </a:r>
          </a:p>
        </p:txBody>
      </p:sp>
    </p:spTree>
    <p:extLst>
      <p:ext uri="{BB962C8B-B14F-4D97-AF65-F5344CB8AC3E}">
        <p14:creationId xmlns:p14="http://schemas.microsoft.com/office/powerpoint/2010/main" val="22810594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95835" y="274639"/>
            <a:ext cx="9914965" cy="1935161"/>
          </a:xfrm>
        </p:spPr>
        <p:txBody>
          <a:bodyPr>
            <a:normAutofit/>
          </a:bodyPr>
          <a:lstStyle/>
          <a:p>
            <a:pPr>
              <a:defRPr/>
            </a:pPr>
            <a:r>
              <a:rPr lang="en-US" sz="5400" b="1" i="1" dirty="0">
                <a:latin typeface="+mn-lt"/>
              </a:rPr>
              <a:t>Health</a:t>
            </a:r>
            <a:br>
              <a:rPr lang="en-US" sz="5400" b="1" i="1" dirty="0">
                <a:latin typeface="+mn-lt"/>
              </a:rPr>
            </a:br>
            <a:r>
              <a:rPr lang="en-US" sz="5400" b="1" i="1" dirty="0">
                <a:latin typeface="+mn-lt"/>
              </a:rPr>
              <a:t>Kidding Time</a:t>
            </a:r>
          </a:p>
        </p:txBody>
      </p:sp>
      <p:sp>
        <p:nvSpPr>
          <p:cNvPr id="57347" name="Rectangle 3"/>
          <p:cNvSpPr>
            <a:spLocks noGrp="1" noChangeArrowheads="1"/>
          </p:cNvSpPr>
          <p:nvPr>
            <p:ph idx="1"/>
          </p:nvPr>
        </p:nvSpPr>
        <p:spPr>
          <a:xfrm>
            <a:off x="295835" y="2216989"/>
            <a:ext cx="7476565" cy="4412411"/>
          </a:xfrm>
        </p:spPr>
        <p:txBody>
          <a:bodyPr/>
          <a:lstStyle/>
          <a:p>
            <a:pPr eaLnBrk="1" hangingPunct="1">
              <a:lnSpc>
                <a:spcPct val="70000"/>
              </a:lnSpc>
            </a:pPr>
            <a:r>
              <a:rPr lang="en-US" altLang="en-US" sz="3400" b="1" dirty="0">
                <a:latin typeface="+mj-lt"/>
                <a:ea typeface="ＭＳ Ｐゴシック" pitchFamily="34" charset="-128"/>
              </a:rPr>
              <a:t>Kid in clean areas</a:t>
            </a:r>
          </a:p>
          <a:p>
            <a:pPr eaLnBrk="1" hangingPunct="1">
              <a:lnSpc>
                <a:spcPct val="70000"/>
              </a:lnSpc>
            </a:pPr>
            <a:r>
              <a:rPr lang="en-US" altLang="en-US" sz="3400" b="1" dirty="0">
                <a:latin typeface="+mj-lt"/>
                <a:ea typeface="ＭＳ Ｐゴシック" pitchFamily="34" charset="-128"/>
              </a:rPr>
              <a:t>Dip – Snip – Strip</a:t>
            </a:r>
          </a:p>
          <a:p>
            <a:pPr lvl="1" eaLnBrk="1" hangingPunct="1">
              <a:lnSpc>
                <a:spcPct val="70000"/>
              </a:lnSpc>
            </a:pPr>
            <a:r>
              <a:rPr lang="en-US" altLang="en-US" sz="2700" b="1" dirty="0">
                <a:latin typeface="+mj-lt"/>
                <a:ea typeface="ＭＳ Ｐゴシック" pitchFamily="34" charset="-128"/>
              </a:rPr>
              <a:t>Iodine navel</a:t>
            </a:r>
          </a:p>
          <a:p>
            <a:pPr lvl="1" eaLnBrk="1" hangingPunct="1">
              <a:lnSpc>
                <a:spcPct val="70000"/>
              </a:lnSpc>
            </a:pPr>
            <a:r>
              <a:rPr lang="en-US" altLang="en-US" sz="2700" b="1" dirty="0">
                <a:latin typeface="+mj-lt"/>
                <a:ea typeface="ＭＳ Ｐゴシック" pitchFamily="34" charset="-128"/>
              </a:rPr>
              <a:t>Trim navel</a:t>
            </a:r>
          </a:p>
          <a:p>
            <a:pPr lvl="1" eaLnBrk="1" hangingPunct="1">
              <a:lnSpc>
                <a:spcPct val="70000"/>
              </a:lnSpc>
            </a:pPr>
            <a:r>
              <a:rPr lang="en-US" altLang="en-US" sz="2700" b="1" dirty="0">
                <a:latin typeface="+mj-lt"/>
                <a:ea typeface="ＭＳ Ｐゴシック" pitchFamily="34" charset="-128"/>
              </a:rPr>
              <a:t>Inspect udder</a:t>
            </a:r>
          </a:p>
          <a:p>
            <a:pPr eaLnBrk="1" hangingPunct="1">
              <a:lnSpc>
                <a:spcPct val="70000"/>
              </a:lnSpc>
            </a:pPr>
            <a:r>
              <a:rPr lang="en-US" altLang="en-US" sz="3400" b="1" dirty="0" smtClean="0">
                <a:latin typeface="+mj-lt"/>
                <a:ea typeface="ＭＳ Ｐゴシック" pitchFamily="34" charset="-128"/>
              </a:rPr>
              <a:t>May give </a:t>
            </a:r>
            <a:r>
              <a:rPr lang="en-US" altLang="en-US" sz="3400" b="1" dirty="0">
                <a:latin typeface="+mj-lt"/>
                <a:ea typeface="ＭＳ Ｐゴシック" pitchFamily="34" charset="-128"/>
              </a:rPr>
              <a:t>1ml </a:t>
            </a:r>
            <a:r>
              <a:rPr lang="en-US" altLang="en-US" sz="3400" b="1" dirty="0" err="1" smtClean="0">
                <a:latin typeface="+mj-lt"/>
                <a:ea typeface="ＭＳ Ｐゴシック" pitchFamily="34" charset="-128"/>
              </a:rPr>
              <a:t>BoSe</a:t>
            </a:r>
            <a:r>
              <a:rPr lang="en-US" altLang="en-US" sz="3400" b="1" dirty="0" smtClean="0">
                <a:latin typeface="+mj-lt"/>
                <a:ea typeface="ＭＳ Ｐゴシック" pitchFamily="34" charset="-128"/>
              </a:rPr>
              <a:t> if needed</a:t>
            </a:r>
            <a:endParaRPr lang="en-US" altLang="en-US" sz="3400" b="1" dirty="0">
              <a:latin typeface="+mj-lt"/>
              <a:ea typeface="ＭＳ Ｐゴシック" pitchFamily="34" charset="-128"/>
            </a:endParaRPr>
          </a:p>
          <a:p>
            <a:pPr eaLnBrk="1" hangingPunct="1">
              <a:lnSpc>
                <a:spcPct val="70000"/>
              </a:lnSpc>
            </a:pPr>
            <a:r>
              <a:rPr lang="en-US" altLang="en-US" sz="3400" b="1" dirty="0">
                <a:latin typeface="+mj-lt"/>
                <a:ea typeface="ＭＳ Ｐゴシック" pitchFamily="34" charset="-128"/>
              </a:rPr>
              <a:t>See that kid gets colostrum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84897">
            <a:off x="7590626" y="1156108"/>
            <a:ext cx="4019176" cy="3014382"/>
          </a:xfrm>
          <a:prstGeom prst="rect">
            <a:avLst/>
          </a:prstGeom>
        </p:spPr>
      </p:pic>
    </p:spTree>
    <p:extLst>
      <p:ext uri="{BB962C8B-B14F-4D97-AF65-F5344CB8AC3E}">
        <p14:creationId xmlns:p14="http://schemas.microsoft.com/office/powerpoint/2010/main" val="5478890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42047" y="116540"/>
            <a:ext cx="9968753" cy="1991659"/>
          </a:xfrm>
        </p:spPr>
        <p:txBody>
          <a:bodyPr>
            <a:normAutofit/>
          </a:bodyPr>
          <a:lstStyle/>
          <a:p>
            <a:pPr>
              <a:defRPr/>
            </a:pPr>
            <a:r>
              <a:rPr lang="en-US" sz="5400" b="1" i="1" dirty="0">
                <a:latin typeface="+mn-lt"/>
              </a:rPr>
              <a:t>Health..</a:t>
            </a:r>
            <a:br>
              <a:rPr lang="en-US" sz="5400" b="1" i="1" dirty="0">
                <a:latin typeface="+mn-lt"/>
              </a:rPr>
            </a:br>
            <a:r>
              <a:rPr lang="en-US" sz="5400" b="1" i="1" dirty="0">
                <a:latin typeface="+mn-lt"/>
              </a:rPr>
              <a:t>Kids 1 to 4 weeks of age</a:t>
            </a:r>
          </a:p>
        </p:txBody>
      </p:sp>
      <p:sp>
        <p:nvSpPr>
          <p:cNvPr id="58371" name="Rectangle 3"/>
          <p:cNvSpPr>
            <a:spLocks noGrp="1" noChangeArrowheads="1"/>
          </p:cNvSpPr>
          <p:nvPr>
            <p:ph idx="1"/>
          </p:nvPr>
        </p:nvSpPr>
        <p:spPr>
          <a:xfrm>
            <a:off x="430306" y="2061713"/>
            <a:ext cx="11353377" cy="4491487"/>
          </a:xfrm>
        </p:spPr>
        <p:txBody>
          <a:bodyPr/>
          <a:lstStyle/>
          <a:p>
            <a:pPr eaLnBrk="1" hangingPunct="1">
              <a:lnSpc>
                <a:spcPct val="90000"/>
              </a:lnSpc>
            </a:pPr>
            <a:r>
              <a:rPr lang="en-US" altLang="en-US" sz="3100" b="1" dirty="0">
                <a:latin typeface="+mj-lt"/>
                <a:ea typeface="ＭＳ Ｐゴシック" pitchFamily="34" charset="-128"/>
              </a:rPr>
              <a:t>Disbud (7 - 10 days</a:t>
            </a:r>
            <a:r>
              <a:rPr lang="en-US" altLang="en-US" sz="3100" b="1" dirty="0" smtClean="0">
                <a:latin typeface="+mj-lt"/>
                <a:ea typeface="ＭＳ Ｐゴシック" pitchFamily="34" charset="-128"/>
              </a:rPr>
              <a:t>) if of economic value</a:t>
            </a:r>
            <a:endParaRPr lang="en-US" altLang="en-US" sz="3100" b="1" dirty="0">
              <a:latin typeface="+mj-lt"/>
              <a:ea typeface="ＭＳ Ｐゴシック" pitchFamily="34" charset="-128"/>
            </a:endParaRPr>
          </a:p>
          <a:p>
            <a:pPr eaLnBrk="1" hangingPunct="1">
              <a:lnSpc>
                <a:spcPct val="90000"/>
              </a:lnSpc>
            </a:pPr>
            <a:r>
              <a:rPr lang="en-US" altLang="en-US" sz="3100" b="1" dirty="0">
                <a:latin typeface="+mj-lt"/>
                <a:ea typeface="ＭＳ Ｐゴシック" pitchFamily="34" charset="-128"/>
              </a:rPr>
              <a:t>Castrate (after 8 </a:t>
            </a:r>
            <a:r>
              <a:rPr lang="en-US" altLang="en-US" sz="3100" b="1" dirty="0" smtClean="0">
                <a:latin typeface="+mj-lt"/>
                <a:ea typeface="ＭＳ Ｐゴシック" pitchFamily="34" charset="-128"/>
              </a:rPr>
              <a:t>weeks to help prevent urinary calculi) if of economic value</a:t>
            </a:r>
            <a:endParaRPr lang="en-US" altLang="en-US" sz="3100" b="1" dirty="0">
              <a:latin typeface="+mj-lt"/>
              <a:ea typeface="ＭＳ Ｐゴシック" pitchFamily="34" charset="-128"/>
            </a:endParaRPr>
          </a:p>
          <a:p>
            <a:pPr eaLnBrk="1" hangingPunct="1">
              <a:lnSpc>
                <a:spcPct val="90000"/>
              </a:lnSpc>
            </a:pPr>
            <a:r>
              <a:rPr lang="en-US" altLang="en-US" sz="3100" b="1" dirty="0">
                <a:latin typeface="+mj-lt"/>
                <a:ea typeface="ＭＳ Ｐゴシック" pitchFamily="34" charset="-128"/>
              </a:rPr>
              <a:t>Vaccinate with CD/T (14 – 28 days</a:t>
            </a:r>
            <a:r>
              <a:rPr lang="en-US" altLang="en-US" sz="3100" b="1" dirty="0" smtClean="0">
                <a:latin typeface="+mj-lt"/>
                <a:ea typeface="ＭＳ Ｐゴシック" pitchFamily="34" charset="-128"/>
              </a:rPr>
              <a:t>) ALWAYS!</a:t>
            </a:r>
            <a:endParaRPr lang="en-US" altLang="en-US" sz="3100" b="1" dirty="0">
              <a:latin typeface="+mj-lt"/>
              <a:ea typeface="ＭＳ Ｐゴシック" pitchFamily="34" charset="-128"/>
            </a:endParaRPr>
          </a:p>
          <a:p>
            <a:pPr eaLnBrk="1" hangingPunct="1">
              <a:lnSpc>
                <a:spcPct val="90000"/>
              </a:lnSpc>
            </a:pPr>
            <a:r>
              <a:rPr lang="en-US" altLang="en-US" sz="3100" b="1" dirty="0">
                <a:latin typeface="+mj-lt"/>
                <a:ea typeface="ＭＳ Ｐゴシック" pitchFamily="34" charset="-128"/>
              </a:rPr>
              <a:t>Watch for scours</a:t>
            </a:r>
          </a:p>
          <a:p>
            <a:pPr lvl="1" eaLnBrk="1" hangingPunct="1">
              <a:lnSpc>
                <a:spcPct val="90000"/>
              </a:lnSpc>
            </a:pPr>
            <a:r>
              <a:rPr lang="en-US" altLang="en-US" sz="2700" b="1" dirty="0">
                <a:latin typeface="+mj-lt"/>
                <a:ea typeface="ＭＳ Ｐゴシック" pitchFamily="34" charset="-128"/>
              </a:rPr>
              <a:t>E-coli</a:t>
            </a:r>
          </a:p>
          <a:p>
            <a:pPr lvl="1" eaLnBrk="1" hangingPunct="1">
              <a:lnSpc>
                <a:spcPct val="90000"/>
              </a:lnSpc>
            </a:pPr>
            <a:r>
              <a:rPr lang="en-US" altLang="en-US" sz="2700" b="1" dirty="0">
                <a:latin typeface="+mj-lt"/>
                <a:ea typeface="ＭＳ Ｐゴシック" pitchFamily="34" charset="-128"/>
              </a:rPr>
              <a:t>Coccidia</a:t>
            </a:r>
          </a:p>
        </p:txBody>
      </p:sp>
    </p:spTree>
    <p:extLst>
      <p:ext uri="{BB962C8B-B14F-4D97-AF65-F5344CB8AC3E}">
        <p14:creationId xmlns:p14="http://schemas.microsoft.com/office/powerpoint/2010/main" val="31060026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2753" y="222082"/>
            <a:ext cx="10605247" cy="1400530"/>
          </a:xfrm>
        </p:spPr>
        <p:txBody>
          <a:bodyPr>
            <a:noAutofit/>
          </a:bodyPr>
          <a:lstStyle/>
          <a:p>
            <a:pPr eaLnBrk="1" hangingPunct="1"/>
            <a:r>
              <a:rPr lang="en-US" altLang="en-US" sz="4800" b="1" dirty="0" smtClean="0">
                <a:solidFill>
                  <a:schemeClr val="tx1"/>
                </a:solidFill>
              </a:rPr>
              <a:t>MOST </a:t>
            </a:r>
            <a:r>
              <a:rPr lang="en-US" altLang="en-US" sz="4800" b="1" dirty="0">
                <a:solidFill>
                  <a:schemeClr val="tx1"/>
                </a:solidFill>
              </a:rPr>
              <a:t>COMMON HEALTH </a:t>
            </a:r>
            <a:r>
              <a:rPr lang="en-US" altLang="en-US" sz="4800" b="1" dirty="0" smtClean="0">
                <a:solidFill>
                  <a:schemeClr val="tx1"/>
                </a:solidFill>
              </a:rPr>
              <a:t>PROBLEM </a:t>
            </a:r>
            <a:r>
              <a:rPr lang="en-US" altLang="en-US" sz="4800" b="1" dirty="0">
                <a:solidFill>
                  <a:schemeClr val="tx1"/>
                </a:solidFill>
              </a:rPr>
              <a:t>FOR GOATS IN THE </a:t>
            </a:r>
            <a:r>
              <a:rPr lang="en-US" altLang="en-US" sz="4800" b="1" dirty="0" smtClean="0">
                <a:solidFill>
                  <a:schemeClr val="tx1"/>
                </a:solidFill>
              </a:rPr>
              <a:t>SOUTHERN U.S. </a:t>
            </a:r>
            <a:endParaRPr lang="en-US" altLang="en-US" sz="4800" b="1" dirty="0">
              <a:solidFill>
                <a:schemeClr val="tx1"/>
              </a:solidFill>
            </a:endParaRPr>
          </a:p>
        </p:txBody>
      </p:sp>
      <p:sp>
        <p:nvSpPr>
          <p:cNvPr id="15364" name="Rectangle 4"/>
          <p:cNvSpPr>
            <a:spLocks noGrp="1" noChangeArrowheads="1"/>
          </p:cNvSpPr>
          <p:nvPr>
            <p:ph sz="half" idx="1"/>
          </p:nvPr>
        </p:nvSpPr>
        <p:spPr>
          <a:xfrm>
            <a:off x="215660" y="1759789"/>
            <a:ext cx="8315865" cy="5389564"/>
          </a:xfrm>
        </p:spPr>
        <p:txBody>
          <a:bodyPr>
            <a:noAutofit/>
          </a:bodyPr>
          <a:lstStyle/>
          <a:p>
            <a:pPr marL="0" indent="0">
              <a:lnSpc>
                <a:spcPct val="80000"/>
              </a:lnSpc>
              <a:buNone/>
            </a:pPr>
            <a:r>
              <a:rPr lang="en-US" altLang="en-US" sz="3600" b="1" u="sng" dirty="0"/>
              <a:t>Internal Parasites</a:t>
            </a:r>
          </a:p>
          <a:p>
            <a:pPr marL="320040" lvl="1" indent="0">
              <a:lnSpc>
                <a:spcPct val="80000"/>
              </a:lnSpc>
              <a:buNone/>
            </a:pPr>
            <a:r>
              <a:rPr lang="en-US" altLang="en-US" sz="3600" b="1" dirty="0"/>
              <a:t>Barber Pole </a:t>
            </a:r>
            <a:r>
              <a:rPr lang="en-US" altLang="en-US" sz="3600" b="1" dirty="0" smtClean="0"/>
              <a:t>Worm (Most Common)</a:t>
            </a:r>
            <a:endParaRPr lang="en-US" altLang="en-US" sz="3600" b="1" dirty="0"/>
          </a:p>
          <a:p>
            <a:pPr marL="320040" lvl="1" indent="0">
              <a:lnSpc>
                <a:spcPct val="80000"/>
              </a:lnSpc>
              <a:buNone/>
            </a:pPr>
            <a:r>
              <a:rPr lang="en-US" altLang="en-US" sz="3600" b="1" dirty="0"/>
              <a:t>Coccidia</a:t>
            </a:r>
          </a:p>
          <a:p>
            <a:pPr marL="320040" lvl="1" indent="0">
              <a:lnSpc>
                <a:spcPct val="80000"/>
              </a:lnSpc>
              <a:buNone/>
            </a:pPr>
            <a:r>
              <a:rPr lang="en-US" altLang="en-US" sz="3600" b="1" dirty="0"/>
              <a:t>Tapeworm</a:t>
            </a:r>
          </a:p>
          <a:p>
            <a:pPr marL="320040" lvl="1" indent="0">
              <a:lnSpc>
                <a:spcPct val="80000"/>
              </a:lnSpc>
              <a:buNone/>
            </a:pPr>
            <a:r>
              <a:rPr lang="en-US" altLang="en-US" sz="3600" b="1" dirty="0"/>
              <a:t>Lung Worm</a:t>
            </a:r>
          </a:p>
          <a:p>
            <a:pPr marL="320040" lvl="1" indent="0">
              <a:lnSpc>
                <a:spcPct val="80000"/>
              </a:lnSpc>
              <a:buNone/>
            </a:pPr>
            <a:r>
              <a:rPr lang="en-US" altLang="en-US" sz="3600" b="1" dirty="0"/>
              <a:t>Liver Fluke</a:t>
            </a:r>
          </a:p>
          <a:p>
            <a:pPr marL="320040" lvl="1" indent="0">
              <a:lnSpc>
                <a:spcPct val="80000"/>
              </a:lnSpc>
              <a:buNone/>
            </a:pPr>
            <a:r>
              <a:rPr lang="en-US" altLang="en-US" sz="3600" b="1" dirty="0"/>
              <a:t>Meningeal Worm</a:t>
            </a:r>
          </a:p>
        </p:txBody>
      </p:sp>
      <p:pic>
        <p:nvPicPr>
          <p:cNvPr id="26628" name="Picture 7" descr="390806685_2bd597a6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0150" y="1897811"/>
            <a:ext cx="3269802" cy="4362614"/>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266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6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6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09800" y="228600"/>
            <a:ext cx="7772400" cy="1066800"/>
          </a:xfrm>
        </p:spPr>
        <p:txBody>
          <a:bodyPr>
            <a:normAutofit/>
          </a:bodyPr>
          <a:lstStyle/>
          <a:p>
            <a:pPr>
              <a:defRPr/>
            </a:pPr>
            <a:r>
              <a:rPr lang="en-US" sz="6000" b="1" i="1" dirty="0">
                <a:latin typeface="+mn-lt"/>
              </a:rPr>
              <a:t>Health..</a:t>
            </a:r>
          </a:p>
        </p:txBody>
      </p:sp>
      <p:sp>
        <p:nvSpPr>
          <p:cNvPr id="61443" name="Rectangle 3"/>
          <p:cNvSpPr>
            <a:spLocks noGrp="1" noChangeArrowheads="1"/>
          </p:cNvSpPr>
          <p:nvPr>
            <p:ph idx="1"/>
          </p:nvPr>
        </p:nvSpPr>
        <p:spPr>
          <a:xfrm>
            <a:off x="206187" y="1138687"/>
            <a:ext cx="11793156" cy="5719313"/>
          </a:xfrm>
        </p:spPr>
        <p:txBody>
          <a:bodyPr>
            <a:normAutofit/>
          </a:bodyPr>
          <a:lstStyle/>
          <a:p>
            <a:pPr algn="ctr" eaLnBrk="1" hangingPunct="1">
              <a:lnSpc>
                <a:spcPct val="70000"/>
              </a:lnSpc>
              <a:buFontTx/>
              <a:buNone/>
            </a:pPr>
            <a:r>
              <a:rPr lang="en-US" altLang="en-US" sz="3600" b="1" dirty="0" smtClean="0">
                <a:latin typeface="+mj-lt"/>
                <a:ea typeface="ＭＳ Ｐゴシック" pitchFamily="34" charset="-128"/>
              </a:rPr>
              <a:t>Deworming for the Barber Pole Worm</a:t>
            </a:r>
            <a:endParaRPr lang="en-US" altLang="en-US" sz="3600" b="1" dirty="0">
              <a:latin typeface="+mj-lt"/>
              <a:ea typeface="ＭＳ Ｐゴシック" pitchFamily="34" charset="-128"/>
            </a:endParaRPr>
          </a:p>
          <a:p>
            <a:pPr eaLnBrk="1" hangingPunct="1">
              <a:lnSpc>
                <a:spcPct val="70000"/>
              </a:lnSpc>
              <a:buFont typeface="Wingdings" pitchFamily="2" charset="2"/>
              <a:buChar char="§"/>
            </a:pPr>
            <a:r>
              <a:rPr lang="en-US" altLang="en-US" sz="3600" b="1" dirty="0">
                <a:latin typeface="+mj-lt"/>
                <a:ea typeface="ＭＳ Ｐゴシック" pitchFamily="34" charset="-128"/>
              </a:rPr>
              <a:t>Establish a program</a:t>
            </a:r>
          </a:p>
          <a:p>
            <a:pPr eaLnBrk="1" hangingPunct="1">
              <a:lnSpc>
                <a:spcPct val="70000"/>
              </a:lnSpc>
              <a:buFont typeface="Wingdings" pitchFamily="2" charset="2"/>
              <a:buChar char="§"/>
            </a:pPr>
            <a:r>
              <a:rPr lang="en-US" altLang="en-US" sz="3600" b="1" dirty="0">
                <a:latin typeface="+mj-lt"/>
                <a:ea typeface="ＭＳ Ｐゴシック" pitchFamily="34" charset="-128"/>
              </a:rPr>
              <a:t>Check fecal samples</a:t>
            </a:r>
          </a:p>
          <a:p>
            <a:pPr eaLnBrk="1" hangingPunct="1">
              <a:lnSpc>
                <a:spcPct val="70000"/>
              </a:lnSpc>
              <a:buFont typeface="Wingdings" pitchFamily="2" charset="2"/>
              <a:buChar char="§"/>
            </a:pPr>
            <a:r>
              <a:rPr lang="en-US" altLang="en-US" sz="3600" b="1" dirty="0">
                <a:latin typeface="+mj-lt"/>
                <a:ea typeface="ＭＳ Ｐゴシック" pitchFamily="34" charset="-128"/>
              </a:rPr>
              <a:t>Use FAMACHA</a:t>
            </a:r>
          </a:p>
          <a:p>
            <a:pPr lvl="1" eaLnBrk="1" hangingPunct="1">
              <a:lnSpc>
                <a:spcPct val="70000"/>
              </a:lnSpc>
              <a:buFont typeface="Wingdings" pitchFamily="2" charset="2"/>
              <a:buChar char="§"/>
            </a:pPr>
            <a:r>
              <a:rPr lang="en-US" altLang="en-US" sz="3600" b="1" dirty="0">
                <a:latin typeface="+mj-lt"/>
                <a:ea typeface="ＭＳ Ｐゴシック" pitchFamily="34" charset="-128"/>
              </a:rPr>
              <a:t>Deworm only when needed</a:t>
            </a:r>
          </a:p>
          <a:p>
            <a:pPr lvl="1" eaLnBrk="1" hangingPunct="1">
              <a:lnSpc>
                <a:spcPct val="70000"/>
              </a:lnSpc>
              <a:buFont typeface="Wingdings" pitchFamily="2" charset="2"/>
              <a:buChar char="§"/>
            </a:pPr>
            <a:r>
              <a:rPr lang="en-US" altLang="en-US" sz="3600" b="1" dirty="0">
                <a:latin typeface="+mj-lt"/>
                <a:ea typeface="ＭＳ Ｐゴシック" pitchFamily="34" charset="-128"/>
              </a:rPr>
              <a:t>Rotate wormers yearly or when there is no response</a:t>
            </a:r>
          </a:p>
          <a:p>
            <a:pPr lvl="2" eaLnBrk="1" hangingPunct="1">
              <a:lnSpc>
                <a:spcPct val="70000"/>
              </a:lnSpc>
              <a:buFont typeface="Wingdings" pitchFamily="2" charset="2"/>
              <a:buChar char="§"/>
            </a:pPr>
            <a:r>
              <a:rPr lang="en-US" altLang="ja-JP" sz="3600" b="1" dirty="0" smtClean="0">
                <a:latin typeface="+mj-lt"/>
                <a:ea typeface="ＭＳ Ｐゴシック" pitchFamily="34" charset="-128"/>
              </a:rPr>
              <a:t>Rotate between </a:t>
            </a:r>
            <a:r>
              <a:rPr lang="ja-JP" altLang="en-US" sz="3600" b="1" dirty="0" smtClean="0">
                <a:latin typeface="+mj-lt"/>
                <a:ea typeface="ＭＳ Ｐゴシック" pitchFamily="34" charset="-128"/>
              </a:rPr>
              <a:t>“</a:t>
            </a:r>
            <a:r>
              <a:rPr lang="en-US" altLang="ja-JP" sz="3600" b="1" dirty="0">
                <a:latin typeface="+mj-lt"/>
                <a:ea typeface="ＭＳ Ｐゴシック" pitchFamily="34" charset="-128"/>
              </a:rPr>
              <a:t>Families</a:t>
            </a:r>
            <a:r>
              <a:rPr lang="ja-JP" altLang="en-US" sz="3600" b="1" dirty="0">
                <a:latin typeface="+mj-lt"/>
                <a:ea typeface="ＭＳ Ｐゴシック" pitchFamily="34" charset="-128"/>
              </a:rPr>
              <a:t>”</a:t>
            </a:r>
            <a:r>
              <a:rPr lang="en-US" altLang="ja-JP" sz="3600" b="1" dirty="0">
                <a:latin typeface="+mj-lt"/>
                <a:ea typeface="ＭＳ Ｐゴシック" pitchFamily="34" charset="-128"/>
              </a:rPr>
              <a:t> or classes of products</a:t>
            </a:r>
          </a:p>
          <a:p>
            <a:pPr lvl="1" eaLnBrk="1" hangingPunct="1">
              <a:lnSpc>
                <a:spcPct val="70000"/>
              </a:lnSpc>
              <a:buFont typeface="Wingdings" pitchFamily="2" charset="2"/>
              <a:buChar char="§"/>
            </a:pPr>
            <a:r>
              <a:rPr lang="en-US" altLang="en-US" sz="3600" b="1" dirty="0">
                <a:latin typeface="+mj-lt"/>
                <a:ea typeface="ＭＳ Ｐゴシック" pitchFamily="34" charset="-128"/>
              </a:rPr>
              <a:t>Give </a:t>
            </a:r>
            <a:r>
              <a:rPr lang="en-US" altLang="en-US" sz="3600" b="1" dirty="0" smtClean="0">
                <a:latin typeface="+mj-lt"/>
                <a:ea typeface="ＭＳ Ｐゴシック" pitchFamily="34" charset="-128"/>
              </a:rPr>
              <a:t>orally over the tongue</a:t>
            </a:r>
            <a:endParaRPr lang="en-US" altLang="en-US" sz="3600" b="1" dirty="0">
              <a:latin typeface="+mj-lt"/>
              <a:ea typeface="ＭＳ Ｐゴシック" pitchFamily="34" charset="-128"/>
            </a:endParaRPr>
          </a:p>
        </p:txBody>
      </p:sp>
    </p:spTree>
    <p:extLst>
      <p:ext uri="{BB962C8B-B14F-4D97-AF65-F5344CB8AC3E}">
        <p14:creationId xmlns:p14="http://schemas.microsoft.com/office/powerpoint/2010/main" val="9099159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45459" y="0"/>
            <a:ext cx="9565341" cy="1143000"/>
          </a:xfrm>
        </p:spPr>
        <p:txBody>
          <a:bodyPr>
            <a:normAutofit/>
          </a:bodyPr>
          <a:lstStyle/>
          <a:p>
            <a:pPr>
              <a:defRPr/>
            </a:pPr>
            <a:r>
              <a:rPr lang="en-US" sz="4000" b="1" dirty="0">
                <a:solidFill>
                  <a:schemeClr val="tx1"/>
                </a:solidFill>
                <a:latin typeface="+mn-lt"/>
              </a:rPr>
              <a:t>The FAMACHA</a:t>
            </a:r>
            <a:r>
              <a:rPr lang="en-US" sz="4000" b="1" baseline="30000" dirty="0">
                <a:solidFill>
                  <a:schemeClr val="tx1"/>
                </a:solidFill>
                <a:latin typeface="+mn-lt"/>
              </a:rPr>
              <a:t>©</a:t>
            </a:r>
            <a:r>
              <a:rPr lang="en-US" sz="4000" b="1" dirty="0">
                <a:solidFill>
                  <a:schemeClr val="tx1"/>
                </a:solidFill>
                <a:latin typeface="+mn-lt"/>
              </a:rPr>
              <a:t> System </a:t>
            </a:r>
            <a:br>
              <a:rPr lang="en-US" sz="4000" b="1" dirty="0">
                <a:solidFill>
                  <a:schemeClr val="tx1"/>
                </a:solidFill>
                <a:latin typeface="+mn-lt"/>
              </a:rPr>
            </a:br>
            <a:r>
              <a:rPr lang="en-US" sz="1600" b="1" dirty="0">
                <a:solidFill>
                  <a:schemeClr val="tx1"/>
                </a:solidFill>
                <a:latin typeface="+mn-lt"/>
              </a:rPr>
              <a:t>for assessing anemia and barber pole worm infection in small ruminants</a:t>
            </a:r>
          </a:p>
        </p:txBody>
      </p:sp>
      <p:graphicFrame>
        <p:nvGraphicFramePr>
          <p:cNvPr id="65542" name="Group 6"/>
          <p:cNvGraphicFramePr>
            <a:graphicFrameLocks noGrp="1"/>
          </p:cNvGraphicFramePr>
          <p:nvPr>
            <p:ph type="tbl" idx="1"/>
          </p:nvPr>
        </p:nvGraphicFramePr>
        <p:xfrm>
          <a:off x="2057400" y="3287184"/>
          <a:ext cx="6172200" cy="2366434"/>
        </p:xfrm>
        <a:graphic>
          <a:graphicData uri="http://schemas.openxmlformats.org/drawingml/2006/table">
            <a:tbl>
              <a:tblPr/>
              <a:tblGrid>
                <a:gridCol w="1371600"/>
                <a:gridCol w="1447800"/>
                <a:gridCol w="1371600"/>
                <a:gridCol w="1981200"/>
              </a:tblGrid>
              <a:tr h="683023">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Clinical Category</a:t>
                      </a:r>
                    </a:p>
                  </a:txBody>
                  <a:tcPr marT="45747" marB="4574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Color</a:t>
                      </a:r>
                    </a:p>
                  </a:txBody>
                  <a:tcPr marT="45747" marB="457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PCV</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(hematocrit)</a:t>
                      </a:r>
                    </a:p>
                  </a:txBody>
                  <a:tcPr marT="45747" marB="457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Deworming recommendation</a:t>
                      </a:r>
                    </a:p>
                  </a:txBody>
                  <a:tcPr marT="45747" marB="4574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tr>
              <a:tr h="335475">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a:t>
                      </a:r>
                    </a:p>
                  </a:txBody>
                  <a:tcPr marT="45747" marB="4574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Red</a:t>
                      </a:r>
                    </a:p>
                  </a:txBody>
                  <a:tcPr marT="45747" marB="457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600" b="0" i="0" u="sng" strike="noStrike" cap="none" normalizeH="0" baseline="0" dirty="0" smtClean="0">
                          <a:ln>
                            <a:noFill/>
                          </a:ln>
                          <a:solidFill>
                            <a:schemeClr val="tx1"/>
                          </a:solidFill>
                          <a:effectLst/>
                          <a:latin typeface="Arial" charset="0"/>
                        </a:rPr>
                        <a:t>&gt;</a:t>
                      </a:r>
                      <a:r>
                        <a:rPr kumimoji="0" lang="en-US" sz="1600" b="0" i="0" u="none" strike="noStrike" cap="none" normalizeH="0" baseline="0" dirty="0" smtClean="0">
                          <a:ln>
                            <a:noFill/>
                          </a:ln>
                          <a:solidFill>
                            <a:schemeClr val="tx1"/>
                          </a:solidFill>
                          <a:effectLst/>
                          <a:latin typeface="Arial" charset="0"/>
                        </a:rPr>
                        <a:t> 28</a:t>
                      </a:r>
                    </a:p>
                  </a:txBody>
                  <a:tcPr marT="45747" marB="457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No</a:t>
                      </a:r>
                    </a:p>
                  </a:txBody>
                  <a:tcPr marT="45747" marB="4574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475">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747" marB="4574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Red-Pink</a:t>
                      </a:r>
                    </a:p>
                  </a:txBody>
                  <a:tcPr marT="45747" marB="457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23-27</a:t>
                      </a:r>
                    </a:p>
                  </a:txBody>
                  <a:tcPr marT="45747" marB="457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No</a:t>
                      </a:r>
                    </a:p>
                  </a:txBody>
                  <a:tcPr marT="45747" marB="4574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475">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3</a:t>
                      </a:r>
                    </a:p>
                  </a:txBody>
                  <a:tcPr marT="45747" marB="4574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Pink</a:t>
                      </a:r>
                    </a:p>
                  </a:txBody>
                  <a:tcPr marT="45747" marB="457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18-22</a:t>
                      </a:r>
                    </a:p>
                  </a:txBody>
                  <a:tcPr marT="45747" marB="457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t>
                      </a:r>
                    </a:p>
                  </a:txBody>
                  <a:tcPr marT="45747" marB="4574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475">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a:t>
                      </a:r>
                    </a:p>
                  </a:txBody>
                  <a:tcPr marT="45747" marB="4574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Pink-White</a:t>
                      </a:r>
                    </a:p>
                  </a:txBody>
                  <a:tcPr marT="45747" marB="457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13-17</a:t>
                      </a:r>
                    </a:p>
                  </a:txBody>
                  <a:tcPr marT="45747" marB="457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Yes</a:t>
                      </a:r>
                    </a:p>
                  </a:txBody>
                  <a:tcPr marT="45747" marB="4574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511">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5</a:t>
                      </a:r>
                    </a:p>
                  </a:txBody>
                  <a:tcPr marT="45747" marB="4574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White</a:t>
                      </a:r>
                    </a:p>
                  </a:txBody>
                  <a:tcPr marT="45747" marB="457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600" b="0" i="0" u="sng" strike="noStrike" cap="none" normalizeH="0" baseline="0" dirty="0" smtClean="0">
                          <a:ln>
                            <a:noFill/>
                          </a:ln>
                          <a:solidFill>
                            <a:schemeClr val="tx1"/>
                          </a:solidFill>
                          <a:effectLst/>
                          <a:latin typeface="Arial" charset="0"/>
                        </a:rPr>
                        <a:t>&lt;</a:t>
                      </a:r>
                      <a:r>
                        <a:rPr kumimoji="0" lang="en-US" sz="1600" b="0" i="0" u="none" strike="noStrike" cap="none" normalizeH="0" baseline="0" dirty="0" smtClean="0">
                          <a:ln>
                            <a:noFill/>
                          </a:ln>
                          <a:solidFill>
                            <a:schemeClr val="tx1"/>
                          </a:solidFill>
                          <a:effectLst/>
                          <a:latin typeface="Arial" charset="0"/>
                        </a:rPr>
                        <a:t> 12</a:t>
                      </a:r>
                    </a:p>
                  </a:txBody>
                  <a:tcPr marT="45747" marB="457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389438"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Yes</a:t>
                      </a:r>
                    </a:p>
                  </a:txBody>
                  <a:tcPr marT="45747" marB="4574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3528" name="Picture 3" descr="sheepeyelid"/>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rot="-155872">
            <a:off x="2362200" y="1462619"/>
            <a:ext cx="2590800" cy="16573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3529" name="Picture 4" descr="famacha chart 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1553633"/>
            <a:ext cx="1816100" cy="434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3530" name="Picture 5" descr="FAMACH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89489">
            <a:off x="5807077" y="1454151"/>
            <a:ext cx="2092325" cy="14118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3531" name="Line 43"/>
          <p:cNvSpPr>
            <a:spLocks noChangeShapeType="1"/>
          </p:cNvSpPr>
          <p:nvPr/>
        </p:nvSpPr>
        <p:spPr bwMode="auto">
          <a:xfrm flipV="1">
            <a:off x="2286000" y="4373033"/>
            <a:ext cx="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32" name="Line 44"/>
          <p:cNvSpPr>
            <a:spLocks noChangeShapeType="1"/>
          </p:cNvSpPr>
          <p:nvPr/>
        </p:nvSpPr>
        <p:spPr bwMode="auto">
          <a:xfrm flipV="1">
            <a:off x="7696200" y="4373033"/>
            <a:ext cx="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33" name="Text Box 47"/>
          <p:cNvSpPr txBox="1">
            <a:spLocks noChangeArrowheads="1"/>
          </p:cNvSpPr>
          <p:nvPr/>
        </p:nvSpPr>
        <p:spPr bwMode="auto">
          <a:xfrm>
            <a:off x="1981200" y="5996518"/>
            <a:ext cx="8458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ea typeface="ＭＳ Ｐゴシック" pitchFamily="34" charset="-128"/>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ea typeface="ＭＳ Ｐゴシック" pitchFamily="34" charset="-128"/>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ea typeface="ＭＳ Ｐゴシック" pitchFamily="34" charset="-128"/>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ea typeface="ＭＳ Ｐゴシック" pitchFamily="34" charset="-128"/>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ea typeface="ＭＳ Ｐゴシック" pitchFamily="34" charset="-128"/>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ＭＳ Ｐゴシック" pitchFamily="34" charset="-128"/>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ＭＳ Ｐゴシック" pitchFamily="34" charset="-128"/>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ＭＳ Ｐゴシック" pitchFamily="34" charset="-128"/>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ＭＳ Ｐゴシック" pitchFamily="34" charset="-128"/>
              </a:defRPr>
            </a:lvl9pPr>
          </a:lstStyle>
          <a:p>
            <a:pPr algn="ctr" eaLnBrk="1" hangingPunct="1">
              <a:spcBef>
                <a:spcPct val="50000"/>
              </a:spcBef>
              <a:buClrTx/>
              <a:buSzTx/>
              <a:buFontTx/>
              <a:buNone/>
            </a:pPr>
            <a:r>
              <a:rPr lang="en-US" altLang="en-US" sz="1800" i="1">
                <a:latin typeface="Arial" charset="0"/>
              </a:rPr>
              <a:t>The FAMACHA</a:t>
            </a:r>
            <a:r>
              <a:rPr lang="en-US" altLang="en-US" sz="1800" i="1" baseline="30000">
                <a:latin typeface="Arial" charset="0"/>
              </a:rPr>
              <a:t>©</a:t>
            </a:r>
            <a:r>
              <a:rPr lang="en-US" altLang="en-US" sz="1800" i="1">
                <a:latin typeface="Arial" charset="0"/>
              </a:rPr>
              <a:t> system should be used as part of an integrated parasite management program that employs other best management practices.</a:t>
            </a:r>
          </a:p>
        </p:txBody>
      </p:sp>
    </p:spTree>
    <p:extLst>
      <p:ext uri="{BB962C8B-B14F-4D97-AF65-F5344CB8AC3E}">
        <p14:creationId xmlns:p14="http://schemas.microsoft.com/office/powerpoint/2010/main" val="2092328144"/>
      </p:ext>
    </p:extLst>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981200" y="274639"/>
            <a:ext cx="8229600" cy="1143000"/>
          </a:xfrm>
        </p:spPr>
        <p:txBody>
          <a:bodyPr>
            <a:normAutofit/>
          </a:bodyPr>
          <a:lstStyle/>
          <a:p>
            <a:pPr>
              <a:defRPr/>
            </a:pPr>
            <a:r>
              <a:rPr lang="en-US" sz="6000" b="1" i="1" dirty="0">
                <a:latin typeface="+mn-lt"/>
              </a:rPr>
              <a:t>Health..</a:t>
            </a:r>
          </a:p>
        </p:txBody>
      </p:sp>
      <p:sp>
        <p:nvSpPr>
          <p:cNvPr id="65539" name="Rectangle 3"/>
          <p:cNvSpPr>
            <a:spLocks noGrp="1" noChangeArrowheads="1"/>
          </p:cNvSpPr>
          <p:nvPr>
            <p:ph idx="1"/>
          </p:nvPr>
        </p:nvSpPr>
        <p:spPr>
          <a:xfrm>
            <a:off x="129396" y="1276709"/>
            <a:ext cx="11930332" cy="5581291"/>
          </a:xfrm>
        </p:spPr>
        <p:txBody>
          <a:bodyPr/>
          <a:lstStyle/>
          <a:p>
            <a:pPr algn="ctr" eaLnBrk="1" hangingPunct="1">
              <a:lnSpc>
                <a:spcPct val="80000"/>
              </a:lnSpc>
              <a:buFontTx/>
              <a:buNone/>
            </a:pPr>
            <a:r>
              <a:rPr lang="en-US" altLang="en-US" sz="3400" b="1" dirty="0" smtClean="0">
                <a:latin typeface="+mj-lt"/>
                <a:ea typeface="ＭＳ Ｐゴシック" pitchFamily="34" charset="-128"/>
              </a:rPr>
              <a:t>Use Strategic </a:t>
            </a:r>
            <a:r>
              <a:rPr lang="en-US" altLang="en-US" sz="3400" b="1" dirty="0">
                <a:latin typeface="+mj-lt"/>
                <a:ea typeface="ＭＳ Ｐゴシック" pitchFamily="34" charset="-128"/>
              </a:rPr>
              <a:t>Deworming</a:t>
            </a:r>
          </a:p>
          <a:p>
            <a:pPr eaLnBrk="1" hangingPunct="1">
              <a:lnSpc>
                <a:spcPct val="80000"/>
              </a:lnSpc>
              <a:buFont typeface="Wingdings" pitchFamily="2" charset="2"/>
              <a:buChar char="§"/>
            </a:pPr>
            <a:r>
              <a:rPr lang="en-US" altLang="en-US" sz="3100" b="1" dirty="0">
                <a:latin typeface="+mj-lt"/>
                <a:ea typeface="ＭＳ Ｐゴシック" pitchFamily="34" charset="-128"/>
              </a:rPr>
              <a:t>Hold feed - leave in pen (12-48 hours)</a:t>
            </a:r>
          </a:p>
          <a:p>
            <a:pPr eaLnBrk="1" hangingPunct="1">
              <a:lnSpc>
                <a:spcPct val="80000"/>
              </a:lnSpc>
              <a:buFont typeface="Wingdings" pitchFamily="2" charset="2"/>
              <a:buChar char="§"/>
            </a:pPr>
            <a:r>
              <a:rPr lang="en-US" altLang="en-US" sz="3100" b="1" dirty="0">
                <a:latin typeface="+mj-lt"/>
                <a:ea typeface="ＭＳ Ｐゴシック" pitchFamily="34" charset="-128"/>
              </a:rPr>
              <a:t>Rotate to clean pastures</a:t>
            </a:r>
          </a:p>
          <a:p>
            <a:pPr eaLnBrk="1" hangingPunct="1">
              <a:lnSpc>
                <a:spcPct val="80000"/>
              </a:lnSpc>
              <a:buFont typeface="Wingdings" pitchFamily="2" charset="2"/>
              <a:buChar char="§"/>
            </a:pPr>
            <a:r>
              <a:rPr lang="en-US" altLang="en-US" sz="3100" b="1" dirty="0">
                <a:latin typeface="+mj-lt"/>
                <a:ea typeface="ＭＳ Ｐゴシック" pitchFamily="34" charset="-128"/>
              </a:rPr>
              <a:t>Do not under dose</a:t>
            </a:r>
          </a:p>
          <a:p>
            <a:pPr lvl="1" eaLnBrk="1" hangingPunct="1">
              <a:lnSpc>
                <a:spcPct val="80000"/>
              </a:lnSpc>
              <a:buFont typeface="Wingdings" pitchFamily="2" charset="2"/>
              <a:buChar char="§"/>
            </a:pPr>
            <a:r>
              <a:rPr lang="en-US" altLang="en-US" sz="2700" b="1" dirty="0">
                <a:latin typeface="+mj-lt"/>
                <a:ea typeface="ＭＳ Ｐゴシック" pitchFamily="34" charset="-128"/>
              </a:rPr>
              <a:t>Metabolism is </a:t>
            </a:r>
            <a:r>
              <a:rPr lang="en-US" altLang="en-US" sz="2700" b="1" dirty="0" smtClean="0">
                <a:latin typeface="+mj-lt"/>
                <a:ea typeface="ＭＳ Ｐゴシック" pitchFamily="34" charset="-128"/>
              </a:rPr>
              <a:t>2.5-3.0 </a:t>
            </a:r>
            <a:r>
              <a:rPr lang="en-US" altLang="en-US" sz="2700" b="1" dirty="0">
                <a:latin typeface="+mj-lt"/>
                <a:ea typeface="ＭＳ Ｐゴシック" pitchFamily="34" charset="-128"/>
              </a:rPr>
              <a:t>times that of larger species</a:t>
            </a:r>
          </a:p>
          <a:p>
            <a:pPr lvl="1" eaLnBrk="1" hangingPunct="1">
              <a:lnSpc>
                <a:spcPct val="80000"/>
              </a:lnSpc>
              <a:buFont typeface="Wingdings" pitchFamily="2" charset="2"/>
              <a:buChar char="§"/>
            </a:pPr>
            <a:r>
              <a:rPr lang="en-US" altLang="en-US" sz="2700" b="1" dirty="0">
                <a:latin typeface="+mj-lt"/>
                <a:ea typeface="ＭＳ Ｐゴシック" pitchFamily="34" charset="-128"/>
              </a:rPr>
              <a:t>Rule of thumb – Use at 2.5 X cattle rate</a:t>
            </a:r>
          </a:p>
          <a:p>
            <a:pPr lvl="1" eaLnBrk="1" hangingPunct="1">
              <a:lnSpc>
                <a:spcPct val="80000"/>
              </a:lnSpc>
              <a:buFont typeface="Wingdings" pitchFamily="2" charset="2"/>
              <a:buChar char="§"/>
            </a:pPr>
            <a:r>
              <a:rPr lang="en-US" altLang="en-US" sz="2700" b="1" dirty="0">
                <a:latin typeface="+mj-lt"/>
                <a:ea typeface="ＭＳ Ｐゴシック" pitchFamily="34" charset="-128"/>
              </a:rPr>
              <a:t>Calculate rate based on the heaviest doe</a:t>
            </a:r>
          </a:p>
          <a:p>
            <a:pPr marL="0" indent="0" algn="ctr" eaLnBrk="1" hangingPunct="1">
              <a:lnSpc>
                <a:spcPct val="80000"/>
              </a:lnSpc>
              <a:buNone/>
            </a:pPr>
            <a:r>
              <a:rPr lang="en-US" altLang="en-US" sz="3600" b="1" dirty="0" smtClean="0">
                <a:latin typeface="+mj-lt"/>
                <a:ea typeface="ＭＳ Ｐゴシック" pitchFamily="34" charset="-128"/>
              </a:rPr>
              <a:t>Always select </a:t>
            </a:r>
            <a:r>
              <a:rPr lang="en-US" altLang="en-US" sz="3600" b="1" dirty="0">
                <a:latin typeface="+mj-lt"/>
                <a:ea typeface="ＭＳ Ｐゴシック" pitchFamily="34" charset="-128"/>
              </a:rPr>
              <a:t>animals with </a:t>
            </a:r>
            <a:r>
              <a:rPr lang="en-US" altLang="en-US" sz="3600" b="1" dirty="0" smtClean="0">
                <a:latin typeface="+mj-lt"/>
                <a:ea typeface="ＭＳ Ｐゴシック" pitchFamily="34" charset="-128"/>
              </a:rPr>
              <a:t>resistance to parasites for replacements</a:t>
            </a:r>
            <a:endParaRPr lang="en-US" altLang="en-US" sz="3600" b="1" dirty="0">
              <a:latin typeface="+mj-lt"/>
              <a:ea typeface="ＭＳ Ｐゴシック" pitchFamily="34" charset="-128"/>
            </a:endParaRPr>
          </a:p>
        </p:txBody>
      </p:sp>
    </p:spTree>
    <p:extLst>
      <p:ext uri="{BB962C8B-B14F-4D97-AF65-F5344CB8AC3E}">
        <p14:creationId xmlns:p14="http://schemas.microsoft.com/office/powerpoint/2010/main" val="7661211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70329" y="274638"/>
            <a:ext cx="10040471" cy="1020762"/>
          </a:xfrm>
        </p:spPr>
        <p:txBody>
          <a:bodyPr>
            <a:noAutofit/>
          </a:bodyPr>
          <a:lstStyle/>
          <a:p>
            <a:pPr algn="ctr"/>
            <a:r>
              <a:rPr lang="en-US" altLang="en-US" sz="5400" b="1" dirty="0">
                <a:solidFill>
                  <a:schemeClr val="tx1"/>
                </a:solidFill>
              </a:rPr>
              <a:t>CONTROLLING INTERNAL PARASITES</a:t>
            </a:r>
            <a:endParaRPr lang="en-US" altLang="en-US" sz="5400" b="1" dirty="0" smtClean="0">
              <a:solidFill>
                <a:schemeClr val="tx1"/>
              </a:solidFill>
            </a:endParaRPr>
          </a:p>
        </p:txBody>
      </p:sp>
      <p:sp>
        <p:nvSpPr>
          <p:cNvPr id="15364" name="Rectangle 4"/>
          <p:cNvSpPr>
            <a:spLocks noGrp="1" noChangeArrowheads="1"/>
          </p:cNvSpPr>
          <p:nvPr>
            <p:ph sz="half" idx="1"/>
          </p:nvPr>
        </p:nvSpPr>
        <p:spPr>
          <a:xfrm>
            <a:off x="170329" y="2133600"/>
            <a:ext cx="7231135" cy="4491487"/>
          </a:xfrm>
        </p:spPr>
        <p:txBody>
          <a:bodyPr>
            <a:noAutofit/>
          </a:bodyPr>
          <a:lstStyle/>
          <a:p>
            <a:pPr marL="0" indent="0">
              <a:lnSpc>
                <a:spcPct val="80000"/>
              </a:lnSpc>
              <a:buNone/>
            </a:pPr>
            <a:r>
              <a:rPr lang="en-US" altLang="en-US" sz="3600" b="1" dirty="0"/>
              <a:t>Pasture rest/rotation</a:t>
            </a:r>
          </a:p>
          <a:p>
            <a:pPr marL="0" indent="0">
              <a:lnSpc>
                <a:spcPct val="80000"/>
              </a:lnSpc>
              <a:buNone/>
            </a:pPr>
            <a:r>
              <a:rPr lang="en-US" altLang="en-US" sz="3600" b="1" dirty="0"/>
              <a:t>Multi-species grazing</a:t>
            </a:r>
          </a:p>
          <a:p>
            <a:pPr marL="0" indent="0">
              <a:lnSpc>
                <a:spcPct val="80000"/>
              </a:lnSpc>
              <a:buNone/>
            </a:pPr>
            <a:r>
              <a:rPr lang="en-US" altLang="en-US" sz="3600" b="1" dirty="0" smtClean="0"/>
              <a:t>Browsing instead of grazing</a:t>
            </a:r>
            <a:endParaRPr lang="en-US" altLang="en-US" sz="3600" b="1" dirty="0"/>
          </a:p>
          <a:p>
            <a:pPr marL="0" indent="0">
              <a:lnSpc>
                <a:spcPct val="80000"/>
              </a:lnSpc>
              <a:buNone/>
            </a:pPr>
            <a:r>
              <a:rPr lang="en-US" altLang="en-US" sz="3600" b="1" dirty="0"/>
              <a:t>Manage grazing </a:t>
            </a:r>
            <a:r>
              <a:rPr lang="en-US" altLang="en-US" sz="3600" b="1" dirty="0" smtClean="0"/>
              <a:t>height (above 4”)</a:t>
            </a:r>
            <a:endParaRPr lang="en-US" altLang="en-US" sz="3600" b="1" dirty="0"/>
          </a:p>
          <a:p>
            <a:pPr marL="0" indent="0">
              <a:lnSpc>
                <a:spcPct val="80000"/>
              </a:lnSpc>
              <a:buNone/>
            </a:pPr>
            <a:r>
              <a:rPr lang="en-US" altLang="en-US" sz="3600" b="1" dirty="0" smtClean="0"/>
              <a:t>Use alternative </a:t>
            </a:r>
            <a:r>
              <a:rPr lang="en-US" altLang="en-US" sz="3600" b="1" dirty="0"/>
              <a:t>forages</a:t>
            </a:r>
          </a:p>
          <a:p>
            <a:pPr marL="0" indent="0">
              <a:lnSpc>
                <a:spcPct val="80000"/>
              </a:lnSpc>
              <a:buNone/>
            </a:pPr>
            <a:r>
              <a:rPr lang="en-US" altLang="en-US" sz="3600" b="1" dirty="0"/>
              <a:t>Genetic </a:t>
            </a:r>
            <a:r>
              <a:rPr lang="en-US" altLang="en-US" sz="3600" b="1" dirty="0" smtClean="0"/>
              <a:t>selection for resistance </a:t>
            </a:r>
            <a:r>
              <a:rPr lang="en-US" altLang="en-US" sz="3600" b="1" dirty="0"/>
              <a:t>within/between breeds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1341" y="2372772"/>
            <a:ext cx="4114800" cy="3200400"/>
          </a:xfrm>
          <a:prstGeom prst="rect">
            <a:avLst/>
          </a:prstGeom>
        </p:spPr>
      </p:pic>
    </p:spTree>
    <p:extLst>
      <p:ext uri="{BB962C8B-B14F-4D97-AF65-F5344CB8AC3E}">
        <p14:creationId xmlns:p14="http://schemas.microsoft.com/office/powerpoint/2010/main" val="2503741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34471" y="274638"/>
            <a:ext cx="10076329" cy="1020762"/>
          </a:xfrm>
        </p:spPr>
        <p:txBody>
          <a:bodyPr>
            <a:noAutofit/>
          </a:bodyPr>
          <a:lstStyle/>
          <a:p>
            <a:pPr algn="ctr"/>
            <a:r>
              <a:rPr lang="en-US" altLang="en-US" sz="5400" b="1" dirty="0">
                <a:solidFill>
                  <a:schemeClr val="tx1"/>
                </a:solidFill>
              </a:rPr>
              <a:t>CONTROLLING INTERNAL PARASITES</a:t>
            </a:r>
            <a:endParaRPr lang="en-US" altLang="en-US" sz="5400" b="1" dirty="0" smtClean="0">
              <a:solidFill>
                <a:schemeClr val="tx1"/>
              </a:solidFill>
            </a:endParaRPr>
          </a:p>
        </p:txBody>
      </p:sp>
      <p:sp>
        <p:nvSpPr>
          <p:cNvPr id="15364" name="Rectangle 4"/>
          <p:cNvSpPr>
            <a:spLocks noGrp="1" noChangeArrowheads="1"/>
          </p:cNvSpPr>
          <p:nvPr>
            <p:ph sz="half" idx="1"/>
          </p:nvPr>
        </p:nvSpPr>
        <p:spPr>
          <a:xfrm>
            <a:off x="215153" y="1811547"/>
            <a:ext cx="7272575" cy="5203336"/>
          </a:xfrm>
        </p:spPr>
        <p:txBody>
          <a:bodyPr>
            <a:noAutofit/>
          </a:bodyPr>
          <a:lstStyle/>
          <a:p>
            <a:pPr marL="0" indent="0">
              <a:lnSpc>
                <a:spcPct val="80000"/>
              </a:lnSpc>
              <a:buNone/>
            </a:pPr>
            <a:r>
              <a:rPr lang="en-US" altLang="en-US" sz="3600" b="1" dirty="0" smtClean="0"/>
              <a:t>Use selective </a:t>
            </a:r>
            <a:r>
              <a:rPr lang="en-US" altLang="en-US" sz="3600" b="1" dirty="0"/>
              <a:t>deworming</a:t>
            </a:r>
            <a:br>
              <a:rPr lang="en-US" altLang="en-US" sz="3600" b="1" dirty="0"/>
            </a:br>
            <a:r>
              <a:rPr lang="en-US" altLang="en-US" sz="2800" b="1" dirty="0"/>
              <a:t>Not everyone, not every month</a:t>
            </a:r>
          </a:p>
          <a:p>
            <a:pPr marL="0" indent="0">
              <a:lnSpc>
                <a:spcPct val="80000"/>
              </a:lnSpc>
              <a:buNone/>
            </a:pPr>
            <a:r>
              <a:rPr lang="en-US" altLang="en-US" sz="3600" b="1" dirty="0" smtClean="0"/>
              <a:t>Use proper </a:t>
            </a:r>
            <a:r>
              <a:rPr lang="en-US" altLang="en-US" sz="3600" b="1" dirty="0"/>
              <a:t>drug </a:t>
            </a:r>
            <a:r>
              <a:rPr lang="en-US" altLang="en-US" sz="3600" b="1" dirty="0" smtClean="0"/>
              <a:t>rate</a:t>
            </a:r>
            <a:endParaRPr lang="en-US" altLang="en-US" sz="3600" b="1" dirty="0"/>
          </a:p>
          <a:p>
            <a:pPr marL="0" indent="0">
              <a:lnSpc>
                <a:spcPct val="80000"/>
              </a:lnSpc>
              <a:buNone/>
            </a:pPr>
            <a:r>
              <a:rPr lang="en-US" altLang="en-US" sz="2800" b="1" dirty="0"/>
              <a:t>2-3 TIMES CATTLE DOSE!</a:t>
            </a:r>
          </a:p>
          <a:p>
            <a:pPr marL="0" indent="0">
              <a:lnSpc>
                <a:spcPct val="80000"/>
              </a:lnSpc>
              <a:buNone/>
            </a:pPr>
            <a:r>
              <a:rPr lang="en-US" altLang="en-US" sz="3600" b="1" dirty="0" smtClean="0"/>
              <a:t>Use fecal </a:t>
            </a:r>
            <a:r>
              <a:rPr lang="en-US" altLang="en-US" sz="3600" b="1" dirty="0"/>
              <a:t>testing to determine </a:t>
            </a:r>
            <a:r>
              <a:rPr lang="en-US" altLang="en-US" sz="3600" b="1" dirty="0" smtClean="0"/>
              <a:t>effectiveness</a:t>
            </a:r>
            <a:r>
              <a:rPr lang="en-US" altLang="en-US" sz="3600" b="1" dirty="0"/>
              <a:t/>
            </a:r>
            <a:br>
              <a:rPr lang="en-US" altLang="en-US" sz="3600" b="1" dirty="0"/>
            </a:br>
            <a:endParaRPr lang="en-US" altLang="en-US" sz="3600" b="1" dirty="0"/>
          </a:p>
          <a:p>
            <a:pPr marL="0" indent="0" algn="ctr">
              <a:lnSpc>
                <a:spcPct val="80000"/>
              </a:lnSpc>
              <a:buNone/>
            </a:pPr>
            <a:r>
              <a:rPr lang="en-US" altLang="en-US" sz="3600" b="1" dirty="0">
                <a:effectLst>
                  <a:outerShdw blurRad="38100" dist="38100" dir="2700000" algn="tl">
                    <a:srgbClr val="000000">
                      <a:alpha val="43137"/>
                    </a:srgbClr>
                  </a:outerShdw>
                </a:effectLst>
              </a:rPr>
              <a:t>DRUG RESISTANCE IS A MAJOR ISSUE!</a:t>
            </a:r>
            <a:endParaRPr lang="en-US" altLang="en-US" sz="2800" b="1" dirty="0">
              <a:effectLst>
                <a:outerShdw blurRad="38100" dist="38100" dir="2700000" algn="tl">
                  <a:srgbClr val="000000">
                    <a:alpha val="43137"/>
                  </a:srgbClr>
                </a:outerShdw>
              </a:effectLst>
            </a:endParaRPr>
          </a:p>
          <a:p>
            <a:pPr marL="0" indent="0">
              <a:lnSpc>
                <a:spcPct val="80000"/>
              </a:lnSpc>
              <a:buNone/>
            </a:pPr>
            <a:endParaRPr lang="en-US" altLang="en-US" sz="3600" dirty="0"/>
          </a:p>
        </p:txBody>
      </p:sp>
      <p:pic>
        <p:nvPicPr>
          <p:cNvPr id="5" name="Picture 4" descr="strongy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4569" y="2452778"/>
            <a:ext cx="3723220" cy="34290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230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a:spLocks noGrp="1"/>
          </p:cNvSpPr>
          <p:nvPr>
            <p:ph type="ctrTitle"/>
          </p:nvPr>
        </p:nvSpPr>
        <p:spPr>
          <a:xfrm>
            <a:off x="138023" y="381000"/>
            <a:ext cx="11878573" cy="5486400"/>
          </a:xfrm>
        </p:spPr>
        <p:txBody>
          <a:bodyPr/>
          <a:lstStyle>
            <a:extLst/>
          </a:lstStyle>
          <a:p>
            <a:pPr>
              <a:defRPr/>
            </a:pPr>
            <a:r>
              <a:rPr lang="en-US" dirty="0" smtClean="0">
                <a:latin typeface="+mn-lt"/>
                <a:ea typeface="+mj-ea"/>
              </a:rPr>
              <a:t/>
            </a:r>
            <a:br>
              <a:rPr lang="en-US" dirty="0" smtClean="0">
                <a:latin typeface="+mn-lt"/>
                <a:ea typeface="+mj-ea"/>
              </a:rPr>
            </a:br>
            <a:r>
              <a:rPr lang="en-US" dirty="0" smtClean="0">
                <a:latin typeface="+mn-lt"/>
                <a:ea typeface="+mj-ea"/>
              </a:rPr>
              <a:t/>
            </a:r>
            <a:br>
              <a:rPr lang="en-US" dirty="0" smtClean="0">
                <a:latin typeface="+mn-lt"/>
                <a:ea typeface="+mj-ea"/>
              </a:rPr>
            </a:br>
            <a:r>
              <a:rPr lang="en-US" sz="3200" dirty="0">
                <a:latin typeface="+mn-lt"/>
              </a:rPr>
              <a:t/>
            </a:r>
            <a:br>
              <a:rPr lang="en-US" sz="3200" dirty="0">
                <a:latin typeface="+mn-lt"/>
              </a:rPr>
            </a:br>
            <a:r>
              <a:rPr lang="en-US" sz="3200" dirty="0">
                <a:latin typeface="+mn-lt"/>
              </a:rPr>
              <a:t/>
            </a:r>
            <a:br>
              <a:rPr lang="en-US" sz="3200" dirty="0">
                <a:latin typeface="+mn-lt"/>
              </a:rPr>
            </a:br>
            <a:endParaRPr lang="en-US" dirty="0">
              <a:latin typeface="+mn-lt"/>
              <a:ea typeface="+mj-ea"/>
            </a:endParaRPr>
          </a:p>
        </p:txBody>
      </p:sp>
      <p:sp>
        <p:nvSpPr>
          <p:cNvPr id="10243" name="Rectangle 4"/>
          <p:cNvSpPr>
            <a:spLocks noGrp="1"/>
          </p:cNvSpPr>
          <p:nvPr>
            <p:ph type="subTitle" idx="1"/>
          </p:nvPr>
        </p:nvSpPr>
        <p:spPr>
          <a:xfrm>
            <a:off x="189781" y="785005"/>
            <a:ext cx="10402019" cy="5633048"/>
          </a:xfrm>
        </p:spPr>
        <p:txBody>
          <a:bodyPr>
            <a:normAutofit/>
          </a:bodyPr>
          <a:lstStyle/>
          <a:p>
            <a:pPr eaLnBrk="1" hangingPunct="1">
              <a:lnSpc>
                <a:spcPct val="90000"/>
              </a:lnSpc>
              <a:buFont typeface="Wingdings" pitchFamily="2" charset="2"/>
              <a:buNone/>
            </a:pPr>
            <a:r>
              <a:rPr lang="en-US" altLang="en-US" sz="4800" b="1" dirty="0" smtClean="0">
                <a:latin typeface="+mj-lt"/>
                <a:ea typeface="ＭＳ Ｐゴシック" pitchFamily="34" charset="-128"/>
              </a:rPr>
              <a:t>Sheep BREEDS can be</a:t>
            </a:r>
          </a:p>
          <a:p>
            <a:pPr eaLnBrk="1" hangingPunct="1">
              <a:lnSpc>
                <a:spcPct val="90000"/>
              </a:lnSpc>
              <a:buFont typeface="Wingdings" pitchFamily="2" charset="2"/>
              <a:buNone/>
            </a:pPr>
            <a:r>
              <a:rPr lang="en-US" altLang="en-US" sz="4800" b="1" dirty="0">
                <a:latin typeface="+mj-lt"/>
                <a:ea typeface="ＭＳ Ｐゴシック" pitchFamily="34" charset="-128"/>
              </a:rPr>
              <a:t>	</a:t>
            </a:r>
            <a:r>
              <a:rPr lang="en-US" altLang="en-US" sz="4800" b="1" dirty="0" smtClean="0">
                <a:latin typeface="+mj-lt"/>
                <a:ea typeface="ＭＳ Ｐゴシック" pitchFamily="34" charset="-128"/>
              </a:rPr>
              <a:t>wool or hair, dairy, etc.</a:t>
            </a:r>
          </a:p>
          <a:p>
            <a:pPr eaLnBrk="1" hangingPunct="1">
              <a:lnSpc>
                <a:spcPct val="90000"/>
              </a:lnSpc>
              <a:buFont typeface="Wingdings" pitchFamily="2" charset="2"/>
              <a:buNone/>
            </a:pPr>
            <a:r>
              <a:rPr lang="en-US" altLang="en-US" sz="4800" b="1" dirty="0" smtClean="0">
                <a:latin typeface="+mj-lt"/>
                <a:ea typeface="ＭＳ Ｐゴシック" pitchFamily="34" charset="-128"/>
              </a:rPr>
              <a:t>Goat BREEDS can be</a:t>
            </a:r>
          </a:p>
          <a:p>
            <a:pPr eaLnBrk="1" hangingPunct="1">
              <a:lnSpc>
                <a:spcPct val="90000"/>
              </a:lnSpc>
              <a:buFont typeface="Wingdings" pitchFamily="2" charset="2"/>
              <a:buNone/>
            </a:pPr>
            <a:r>
              <a:rPr lang="en-US" altLang="en-US" sz="4800" b="1" dirty="0">
                <a:latin typeface="+mj-lt"/>
                <a:ea typeface="ＭＳ Ｐゴシック" pitchFamily="34" charset="-128"/>
              </a:rPr>
              <a:t>	</a:t>
            </a:r>
            <a:r>
              <a:rPr lang="en-US" altLang="en-US" sz="4800" b="1" dirty="0" smtClean="0">
                <a:latin typeface="+mj-lt"/>
                <a:ea typeface="ＭＳ Ｐゴシック" pitchFamily="34" charset="-128"/>
              </a:rPr>
              <a:t>meat or fiber, dairy, etc.</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93947">
            <a:off x="8631210" y="1132562"/>
            <a:ext cx="3043822" cy="236741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77518">
            <a:off x="7939775" y="4114315"/>
            <a:ext cx="3110106" cy="2341516"/>
          </a:xfrm>
          <a:prstGeom prst="rect">
            <a:avLst/>
          </a:prstGeom>
        </p:spPr>
      </p:pic>
    </p:spTree>
    <p:extLst>
      <p:ext uri="{BB962C8B-B14F-4D97-AF65-F5344CB8AC3E}">
        <p14:creationId xmlns:p14="http://schemas.microsoft.com/office/powerpoint/2010/main" val="21909609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51012" y="274638"/>
            <a:ext cx="9959788" cy="1020762"/>
          </a:xfrm>
        </p:spPr>
        <p:txBody>
          <a:bodyPr>
            <a:noAutofit/>
          </a:bodyPr>
          <a:lstStyle/>
          <a:p>
            <a:pPr algn="ctr"/>
            <a:r>
              <a:rPr lang="en-US" altLang="en-US" sz="5400" b="1" dirty="0">
                <a:solidFill>
                  <a:schemeClr val="tx1"/>
                </a:solidFill>
              </a:rPr>
              <a:t>CONTROLLING INTERNAL PARASITES</a:t>
            </a:r>
            <a:endParaRPr lang="en-US" altLang="en-US" sz="5400" b="1" dirty="0" smtClean="0">
              <a:solidFill>
                <a:schemeClr val="tx1"/>
              </a:solidFill>
            </a:endParaRPr>
          </a:p>
        </p:txBody>
      </p:sp>
      <p:sp>
        <p:nvSpPr>
          <p:cNvPr id="15364" name="Rectangle 4"/>
          <p:cNvSpPr>
            <a:spLocks noGrp="1" noChangeArrowheads="1"/>
          </p:cNvSpPr>
          <p:nvPr>
            <p:ph sz="half" idx="1"/>
          </p:nvPr>
        </p:nvSpPr>
        <p:spPr>
          <a:xfrm>
            <a:off x="313765" y="1733909"/>
            <a:ext cx="6734016" cy="5325797"/>
          </a:xfrm>
        </p:spPr>
        <p:txBody>
          <a:bodyPr>
            <a:noAutofit/>
          </a:bodyPr>
          <a:lstStyle/>
          <a:p>
            <a:pPr marL="320040" lvl="1" indent="0">
              <a:lnSpc>
                <a:spcPct val="80000"/>
              </a:lnSpc>
              <a:buNone/>
            </a:pPr>
            <a:r>
              <a:rPr lang="en-US" altLang="en-US" sz="4000" b="1" dirty="0"/>
              <a:t>Tapeworm-	</a:t>
            </a:r>
            <a:endParaRPr lang="en-US" altLang="en-US" sz="3600" b="1" dirty="0"/>
          </a:p>
          <a:p>
            <a:pPr marL="320040" lvl="1" indent="0">
              <a:lnSpc>
                <a:spcPct val="80000"/>
              </a:lnSpc>
              <a:buNone/>
            </a:pPr>
            <a:r>
              <a:rPr lang="en-US" altLang="en-US" sz="4000" b="1" dirty="0"/>
              <a:t>Lung Worm-</a:t>
            </a:r>
          </a:p>
          <a:p>
            <a:pPr marL="320040" lvl="1" indent="0">
              <a:lnSpc>
                <a:spcPct val="80000"/>
              </a:lnSpc>
              <a:buNone/>
            </a:pPr>
            <a:r>
              <a:rPr lang="en-US" altLang="en-US" sz="4000" b="1" dirty="0"/>
              <a:t>Liver Fluke-</a:t>
            </a:r>
          </a:p>
          <a:p>
            <a:pPr marL="320040" lvl="1" indent="0">
              <a:lnSpc>
                <a:spcPct val="80000"/>
              </a:lnSpc>
              <a:buNone/>
            </a:pPr>
            <a:r>
              <a:rPr lang="en-US" altLang="en-US" sz="4000" b="1" dirty="0"/>
              <a:t>Meningeal Worm-</a:t>
            </a:r>
          </a:p>
          <a:p>
            <a:pPr marL="320040" lvl="1" indent="0">
              <a:lnSpc>
                <a:spcPct val="80000"/>
              </a:lnSpc>
              <a:buNone/>
            </a:pPr>
            <a:r>
              <a:rPr lang="en-US" altLang="en-US" sz="4000" b="1" dirty="0" smtClean="0">
                <a:effectLst>
                  <a:outerShdw blurRad="38100" dist="38100" dir="2700000" algn="tl">
                    <a:srgbClr val="000000">
                      <a:alpha val="43137"/>
                    </a:srgbClr>
                  </a:outerShdw>
                </a:effectLst>
              </a:rPr>
              <a:t>All are minor problems with </a:t>
            </a:r>
            <a:r>
              <a:rPr lang="en-US" altLang="en-US" sz="4000" b="1" dirty="0">
                <a:effectLst>
                  <a:outerShdw blurRad="38100" dist="38100" dir="2700000" algn="tl">
                    <a:srgbClr val="000000">
                      <a:alpha val="43137"/>
                    </a:srgbClr>
                  </a:outerShdw>
                </a:effectLst>
              </a:rPr>
              <a:t>good </a:t>
            </a:r>
            <a:r>
              <a:rPr lang="en-US" altLang="en-US" sz="4000" b="1" dirty="0" smtClean="0">
                <a:effectLst>
                  <a:outerShdw blurRad="38100" dist="38100" dir="2700000" algn="tl">
                    <a:srgbClr val="000000">
                      <a:alpha val="43137"/>
                    </a:srgbClr>
                  </a:outerShdw>
                </a:effectLst>
              </a:rPr>
              <a:t>herd health management!</a:t>
            </a:r>
            <a:endParaRPr lang="en-US" altLang="en-US" sz="4000" b="1" dirty="0">
              <a:effectLst>
                <a:outerShdw blurRad="38100" dist="38100" dir="2700000" algn="tl">
                  <a:srgbClr val="000000">
                    <a:alpha val="43137"/>
                  </a:srgbClr>
                </a:outerShdw>
              </a:effectLst>
            </a:endParaRPr>
          </a:p>
          <a:p>
            <a:pPr marL="0" indent="0">
              <a:lnSpc>
                <a:spcPct val="80000"/>
              </a:lnSpc>
              <a:buNone/>
            </a:pPr>
            <a:endParaRPr lang="en-US" altLang="en-US" sz="3600" dirty="0"/>
          </a:p>
        </p:txBody>
      </p:sp>
      <p:pic>
        <p:nvPicPr>
          <p:cNvPr id="6" name="Picture 5" descr="browngo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281" y="2087592"/>
            <a:ext cx="4679133" cy="4390845"/>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252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6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4">
                                            <p:txEl>
                                              <p:pRg st="3" end="3"/>
                                            </p:txEl>
                                          </p:spTgt>
                                        </p:tgtEl>
                                        <p:attrNameLst>
                                          <p:attrName>style.visibility</p:attrName>
                                        </p:attrNameLst>
                                      </p:cBhvr>
                                      <p:to>
                                        <p:strVal val="visible"/>
                                      </p:to>
                                    </p:set>
                                  </p:childTnLst>
                                </p:cTn>
                              </p:par>
                              <p:par>
                                <p:cTn id="13" presetID="2" presetClass="entr" presetSubtype="4" fill="hold" grpId="0" nodeType="withEffect">
                                  <p:stCondLst>
                                    <p:cond delay="0"/>
                                  </p:stCondLst>
                                  <p:childTnLst>
                                    <p:set>
                                      <p:cBhvr>
                                        <p:cTn id="14" dur="1" fill="hold">
                                          <p:stCondLst>
                                            <p:cond delay="0"/>
                                          </p:stCondLst>
                                        </p:cTn>
                                        <p:tgtEl>
                                          <p:spTgt spid="15364">
                                            <p:txEl>
                                              <p:pRg st="4" end="4"/>
                                            </p:txEl>
                                          </p:spTgt>
                                        </p:tgtEl>
                                        <p:attrNameLst>
                                          <p:attrName>style.visibility</p:attrName>
                                        </p:attrNameLst>
                                      </p:cBhvr>
                                      <p:to>
                                        <p:strVal val="visible"/>
                                      </p:to>
                                    </p:set>
                                    <p:anim calcmode="lin" valueType="num">
                                      <p:cBhvr additive="base">
                                        <p:cTn id="15" dur="500" fill="hold"/>
                                        <p:tgtEl>
                                          <p:spTgt spid="1536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36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1365" y="228600"/>
            <a:ext cx="10228729" cy="1066800"/>
          </a:xfrm>
        </p:spPr>
        <p:txBody>
          <a:bodyPr/>
          <a:lstStyle/>
          <a:p>
            <a:pPr eaLnBrk="1" hangingPunct="1"/>
            <a:r>
              <a:rPr lang="en-US" altLang="en-US" sz="6000" b="1" i="1" dirty="0" smtClean="0"/>
              <a:t>THE TAKE </a:t>
            </a:r>
            <a:r>
              <a:rPr lang="en-US" altLang="en-US" sz="6000" b="1" i="1" dirty="0"/>
              <a:t>HOME </a:t>
            </a:r>
            <a:r>
              <a:rPr lang="en-US" altLang="en-US" sz="6000" b="1" i="1" dirty="0" smtClean="0"/>
              <a:t>MESSAGE!!!</a:t>
            </a:r>
            <a:endParaRPr lang="en-US" altLang="en-US" sz="6000" b="1" i="1" dirty="0"/>
          </a:p>
        </p:txBody>
      </p:sp>
      <p:sp>
        <p:nvSpPr>
          <p:cNvPr id="38915" name="Rectangle 3"/>
          <p:cNvSpPr>
            <a:spLocks noGrp="1" noChangeArrowheads="1"/>
          </p:cNvSpPr>
          <p:nvPr>
            <p:ph idx="1"/>
          </p:nvPr>
        </p:nvSpPr>
        <p:spPr>
          <a:xfrm>
            <a:off x="161365" y="1515036"/>
            <a:ext cx="9820835" cy="5075546"/>
          </a:xfrm>
        </p:spPr>
        <p:txBody>
          <a:bodyPr>
            <a:normAutofit fontScale="92500" lnSpcReduction="10000"/>
          </a:bodyPr>
          <a:lstStyle/>
          <a:p>
            <a:pPr algn="ctr" eaLnBrk="1" hangingPunct="1">
              <a:lnSpc>
                <a:spcPct val="90000"/>
              </a:lnSpc>
              <a:buFontTx/>
              <a:buNone/>
            </a:pPr>
            <a:r>
              <a:rPr lang="en-US" altLang="en-US" sz="4400" b="1" dirty="0">
                <a:latin typeface="+mj-lt"/>
              </a:rPr>
              <a:t>Deworming</a:t>
            </a:r>
          </a:p>
          <a:p>
            <a:pPr marL="0" indent="0">
              <a:lnSpc>
                <a:spcPct val="90000"/>
              </a:lnSpc>
              <a:buNone/>
            </a:pPr>
            <a:r>
              <a:rPr lang="en-US" altLang="en-US" sz="3600" b="1" dirty="0">
                <a:latin typeface="+mj-lt"/>
              </a:rPr>
              <a:t>Establish a program</a:t>
            </a:r>
          </a:p>
          <a:p>
            <a:pPr marL="0" indent="0">
              <a:lnSpc>
                <a:spcPct val="90000"/>
              </a:lnSpc>
              <a:buNone/>
            </a:pPr>
            <a:r>
              <a:rPr lang="en-US" altLang="en-US" sz="3600" b="1" dirty="0">
                <a:latin typeface="+mj-lt"/>
              </a:rPr>
              <a:t>Check fecal samples</a:t>
            </a:r>
          </a:p>
          <a:p>
            <a:pPr marL="0" indent="0">
              <a:lnSpc>
                <a:spcPct val="90000"/>
              </a:lnSpc>
              <a:buNone/>
            </a:pPr>
            <a:r>
              <a:rPr lang="en-US" altLang="en-US" sz="3600" b="1" dirty="0">
                <a:latin typeface="+mj-lt"/>
              </a:rPr>
              <a:t>Use FAMACHA</a:t>
            </a:r>
          </a:p>
          <a:p>
            <a:pPr marL="320040" lvl="1" indent="0">
              <a:lnSpc>
                <a:spcPct val="90000"/>
              </a:lnSpc>
              <a:buNone/>
            </a:pPr>
            <a:r>
              <a:rPr lang="en-US" altLang="en-US" sz="3600" b="1" dirty="0">
                <a:latin typeface="+mj-lt"/>
              </a:rPr>
              <a:t>Deworm only when needed</a:t>
            </a:r>
          </a:p>
          <a:p>
            <a:pPr marL="320040" lvl="1" indent="0">
              <a:lnSpc>
                <a:spcPct val="90000"/>
              </a:lnSpc>
              <a:buNone/>
            </a:pPr>
            <a:r>
              <a:rPr lang="en-US" altLang="en-US" sz="3600" b="1" dirty="0">
                <a:latin typeface="+mj-lt"/>
              </a:rPr>
              <a:t>Rotate wormers ONLY when there is no response, then change class of product</a:t>
            </a:r>
          </a:p>
          <a:p>
            <a:pPr marL="320040" lvl="1" indent="0">
              <a:lnSpc>
                <a:spcPct val="90000"/>
              </a:lnSpc>
              <a:buNone/>
            </a:pPr>
            <a:r>
              <a:rPr lang="en-US" altLang="en-US" sz="3600" b="1" dirty="0">
                <a:latin typeface="+mj-lt"/>
              </a:rPr>
              <a:t>Give </a:t>
            </a:r>
            <a:r>
              <a:rPr lang="en-US" altLang="en-US" sz="3600" b="1" dirty="0" smtClean="0">
                <a:latin typeface="+mj-lt"/>
              </a:rPr>
              <a:t>orally OVER the tongue</a:t>
            </a:r>
            <a:endParaRPr lang="en-US" altLang="en-US" sz="3600" b="1" dirty="0">
              <a:latin typeface="+mj-lt"/>
            </a:endParaRPr>
          </a:p>
          <a:p>
            <a:pPr marL="320040" lvl="1" indent="0">
              <a:lnSpc>
                <a:spcPct val="90000"/>
              </a:lnSpc>
              <a:buNone/>
            </a:pPr>
            <a:r>
              <a:rPr lang="en-US" altLang="en-US" sz="3600" b="1" dirty="0">
                <a:effectLst>
                  <a:outerShdw blurRad="38100" dist="38100" dir="2700000" algn="tl">
                    <a:srgbClr val="000000">
                      <a:alpha val="43137"/>
                    </a:srgbClr>
                  </a:outerShdw>
                </a:effectLst>
                <a:latin typeface="+mj-lt"/>
              </a:rPr>
              <a:t>Use </a:t>
            </a:r>
            <a:r>
              <a:rPr lang="en-US" altLang="en-US" sz="3600" b="1" dirty="0" smtClean="0">
                <a:effectLst>
                  <a:outerShdw blurRad="38100" dist="38100" dir="2700000" algn="tl">
                    <a:srgbClr val="000000">
                      <a:alpha val="43137"/>
                    </a:srgbClr>
                  </a:outerShdw>
                </a:effectLst>
                <a:latin typeface="+mj-lt"/>
              </a:rPr>
              <a:t>the proper </a:t>
            </a:r>
            <a:r>
              <a:rPr lang="en-US" altLang="en-US" sz="3600" b="1" dirty="0">
                <a:effectLst>
                  <a:outerShdw blurRad="38100" dist="38100" dir="2700000" algn="tl">
                    <a:srgbClr val="000000">
                      <a:alpha val="43137"/>
                    </a:srgbClr>
                  </a:outerShdw>
                </a:effectLst>
                <a:latin typeface="+mj-lt"/>
              </a:rPr>
              <a:t>rate to avoid </a:t>
            </a:r>
            <a:r>
              <a:rPr lang="en-US" altLang="en-US" sz="3600" b="1" dirty="0" smtClean="0">
                <a:effectLst>
                  <a:outerShdw blurRad="38100" dist="38100" dir="2700000" algn="tl">
                    <a:srgbClr val="000000">
                      <a:alpha val="43137"/>
                    </a:srgbClr>
                  </a:outerShdw>
                </a:effectLst>
                <a:latin typeface="+mj-lt"/>
              </a:rPr>
              <a:t>resistance!</a:t>
            </a:r>
            <a:endParaRPr lang="en-US" altLang="en-US" sz="3600" b="1" dirty="0">
              <a:effectLst>
                <a:outerShdw blurRad="38100" dist="38100" dir="2700000" algn="tl">
                  <a:srgbClr val="000000">
                    <a:alpha val="43137"/>
                  </a:srgbClr>
                </a:outerShdw>
              </a:effectLst>
              <a:latin typeface="+mj-lt"/>
            </a:endParaRPr>
          </a:p>
        </p:txBody>
      </p:sp>
      <p:pic>
        <p:nvPicPr>
          <p:cNvPr id="5" name="Picture 4" descr="PICT0037"/>
          <p:cNvPicPr>
            <a:picLocks noChangeAspect="1" noChangeArrowheads="1"/>
          </p:cNvPicPr>
          <p:nvPr/>
        </p:nvPicPr>
        <p:blipFill>
          <a:blip r:embed="rId2">
            <a:extLst>
              <a:ext uri="{28A0092B-C50C-407E-A947-70E740481C1C}">
                <a14:useLocalDpi xmlns:a14="http://schemas.microsoft.com/office/drawing/2010/main" val="0"/>
              </a:ext>
            </a:extLst>
          </a:blip>
          <a:srcRect r="24" b="6"/>
          <a:stretch>
            <a:fillRect/>
          </a:stretch>
        </p:blipFill>
        <p:spPr bwMode="auto">
          <a:xfrm rot="892061">
            <a:off x="8536839" y="1764632"/>
            <a:ext cx="3131804" cy="3039449"/>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9025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68941" y="274639"/>
            <a:ext cx="9941859" cy="1143000"/>
          </a:xfrm>
        </p:spPr>
        <p:txBody>
          <a:bodyPr>
            <a:noAutofit/>
          </a:bodyPr>
          <a:lstStyle/>
          <a:p>
            <a:pPr>
              <a:defRPr/>
            </a:pPr>
            <a:r>
              <a:rPr lang="en-US" sz="5400" b="1" i="1" dirty="0">
                <a:solidFill>
                  <a:schemeClr val="tx1"/>
                </a:solidFill>
                <a:latin typeface="+mn-lt"/>
              </a:rPr>
              <a:t>HEALTH..</a:t>
            </a:r>
            <a:br>
              <a:rPr lang="en-US" sz="5400" b="1" i="1" dirty="0">
                <a:solidFill>
                  <a:schemeClr val="tx1"/>
                </a:solidFill>
                <a:latin typeface="+mn-lt"/>
              </a:rPr>
            </a:br>
            <a:r>
              <a:rPr lang="en-US" sz="5400" b="1" dirty="0" smtClean="0">
                <a:solidFill>
                  <a:schemeClr val="tx1"/>
                </a:solidFill>
                <a:latin typeface="+mn-lt"/>
              </a:rPr>
              <a:t>Digestive problems</a:t>
            </a:r>
          </a:p>
        </p:txBody>
      </p:sp>
      <p:sp>
        <p:nvSpPr>
          <p:cNvPr id="50182" name="Rectangle 6"/>
          <p:cNvSpPr>
            <a:spLocks noGrp="1" noChangeArrowheads="1"/>
          </p:cNvSpPr>
          <p:nvPr>
            <p:ph sz="half" idx="1"/>
          </p:nvPr>
        </p:nvSpPr>
        <p:spPr>
          <a:xfrm>
            <a:off x="77639" y="1699404"/>
            <a:ext cx="7729268" cy="5158596"/>
          </a:xfrm>
        </p:spPr>
        <p:txBody>
          <a:bodyPr>
            <a:normAutofit/>
          </a:bodyPr>
          <a:lstStyle/>
          <a:p>
            <a:pPr eaLnBrk="1" hangingPunct="1">
              <a:lnSpc>
                <a:spcPct val="90000"/>
              </a:lnSpc>
            </a:pPr>
            <a:r>
              <a:rPr lang="en-US" altLang="en-US" sz="2400" b="1" dirty="0">
                <a:latin typeface="+mj-lt"/>
                <a:ea typeface="ＭＳ Ｐゴシック" pitchFamily="34" charset="-128"/>
              </a:rPr>
              <a:t>There </a:t>
            </a:r>
            <a:r>
              <a:rPr lang="en-US" altLang="en-US" sz="2400" b="1" dirty="0" smtClean="0">
                <a:latin typeface="+mj-lt"/>
                <a:ea typeface="ＭＳ Ｐゴシック" pitchFamily="34" charset="-128"/>
              </a:rPr>
              <a:t>can be </a:t>
            </a:r>
            <a:r>
              <a:rPr lang="en-US" altLang="en-US" sz="2400" b="1" dirty="0">
                <a:latin typeface="+mj-lt"/>
                <a:ea typeface="ＭＳ Ｐゴシック" pitchFamily="34" charset="-128"/>
              </a:rPr>
              <a:t>many different causes of diarrhea (scours) in </a:t>
            </a:r>
            <a:r>
              <a:rPr lang="en-US" altLang="en-US" sz="2400" b="1" dirty="0" smtClean="0">
                <a:latin typeface="+mj-lt"/>
                <a:ea typeface="ＭＳ Ｐゴシック" pitchFamily="34" charset="-128"/>
              </a:rPr>
              <a:t>goats</a:t>
            </a:r>
            <a:endParaRPr lang="en-US" altLang="en-US" sz="2400" b="1" dirty="0">
              <a:latin typeface="+mj-lt"/>
              <a:ea typeface="ＭＳ Ｐゴシック" pitchFamily="34" charset="-128"/>
            </a:endParaRPr>
          </a:p>
          <a:p>
            <a:pPr lvl="1" eaLnBrk="1" hangingPunct="1">
              <a:lnSpc>
                <a:spcPct val="90000"/>
              </a:lnSpc>
            </a:pPr>
            <a:r>
              <a:rPr lang="en-US" altLang="en-US" sz="2400" b="1" dirty="0">
                <a:latin typeface="+mj-lt"/>
                <a:ea typeface="ＭＳ Ｐゴシック" pitchFamily="34" charset="-128"/>
              </a:rPr>
              <a:t>Infectious</a:t>
            </a:r>
            <a:br>
              <a:rPr lang="en-US" altLang="en-US" sz="2400" b="1" dirty="0">
                <a:latin typeface="+mj-lt"/>
                <a:ea typeface="ＭＳ Ｐゴシック" pitchFamily="34" charset="-128"/>
              </a:rPr>
            </a:br>
            <a:r>
              <a:rPr lang="en-US" altLang="en-US" sz="2400" b="1" dirty="0">
                <a:latin typeface="+mj-lt"/>
                <a:ea typeface="ＭＳ Ｐゴシック" pitchFamily="34" charset="-128"/>
              </a:rPr>
              <a:t>bacterial, viral, protozoa</a:t>
            </a:r>
          </a:p>
          <a:p>
            <a:pPr lvl="1" eaLnBrk="1" hangingPunct="1">
              <a:lnSpc>
                <a:spcPct val="90000"/>
              </a:lnSpc>
            </a:pPr>
            <a:r>
              <a:rPr lang="en-US" altLang="en-US" sz="2400" b="1" dirty="0">
                <a:latin typeface="+mj-lt"/>
                <a:ea typeface="ＭＳ Ｐゴシック" pitchFamily="34" charset="-128"/>
              </a:rPr>
              <a:t>Non-infectious</a:t>
            </a:r>
            <a:br>
              <a:rPr lang="en-US" altLang="en-US" sz="2400" b="1" dirty="0">
                <a:latin typeface="+mj-lt"/>
                <a:ea typeface="ＭＳ Ｐゴシック" pitchFamily="34" charset="-128"/>
              </a:rPr>
            </a:br>
            <a:r>
              <a:rPr lang="en-US" altLang="en-US" sz="2400" b="1" dirty="0">
                <a:latin typeface="+mj-lt"/>
                <a:ea typeface="ＭＳ Ｐゴシック" pitchFamily="34" charset="-128"/>
              </a:rPr>
              <a:t>nutrition, management, stress</a:t>
            </a:r>
          </a:p>
          <a:p>
            <a:pPr eaLnBrk="1" hangingPunct="1">
              <a:lnSpc>
                <a:spcPct val="90000"/>
              </a:lnSpc>
            </a:pPr>
            <a:r>
              <a:rPr lang="en-US" altLang="en-US" sz="2400" b="1" dirty="0">
                <a:latin typeface="+mj-lt"/>
                <a:ea typeface="ＭＳ Ｐゴシック" pitchFamily="34" charset="-128"/>
              </a:rPr>
              <a:t>Most digestive problems (bloat, acidosis) are caused by diet changes, usually </a:t>
            </a:r>
            <a:r>
              <a:rPr lang="en-US" altLang="en-US" sz="2400" b="1" dirty="0" smtClean="0">
                <a:latin typeface="+mj-lt"/>
                <a:ea typeface="ＭＳ Ｐゴシック" pitchFamily="34" charset="-128"/>
              </a:rPr>
              <a:t>sudden</a:t>
            </a:r>
            <a:endParaRPr lang="en-US" altLang="en-US" sz="2400" b="1" dirty="0">
              <a:latin typeface="+mj-lt"/>
              <a:ea typeface="ＭＳ Ｐゴシック" pitchFamily="34" charset="-128"/>
            </a:endParaRPr>
          </a:p>
          <a:p>
            <a:pPr algn="ctr" eaLnBrk="1" hangingPunct="1">
              <a:lnSpc>
                <a:spcPct val="90000"/>
              </a:lnSpc>
              <a:buFont typeface="Wingdings 2" pitchFamily="18" charset="2"/>
              <a:buNone/>
            </a:pPr>
            <a:r>
              <a:rPr lang="en-US" altLang="en-US" sz="2800" b="1" dirty="0">
                <a:effectLst>
                  <a:outerShdw blurRad="38100" dist="38100" dir="2700000" algn="tl">
                    <a:srgbClr val="000000">
                      <a:alpha val="43137"/>
                    </a:srgbClr>
                  </a:outerShdw>
                </a:effectLst>
                <a:latin typeface="+mj-lt"/>
                <a:ea typeface="ＭＳ Ｐゴシック" pitchFamily="34" charset="-128"/>
              </a:rPr>
              <a:t>Know what you</a:t>
            </a:r>
            <a:r>
              <a:rPr lang="ja-JP" altLang="en-US" sz="2800" b="1" dirty="0">
                <a:effectLst>
                  <a:outerShdw blurRad="38100" dist="38100" dir="2700000" algn="tl">
                    <a:srgbClr val="000000">
                      <a:alpha val="43137"/>
                    </a:srgbClr>
                  </a:outerShdw>
                </a:effectLst>
                <a:latin typeface="+mj-lt"/>
                <a:ea typeface="ＭＳ Ｐゴシック" pitchFamily="34" charset="-128"/>
              </a:rPr>
              <a:t>’</a:t>
            </a:r>
            <a:r>
              <a:rPr lang="en-US" altLang="ja-JP" sz="2800" b="1" dirty="0">
                <a:effectLst>
                  <a:outerShdw blurRad="38100" dist="38100" dir="2700000" algn="tl">
                    <a:srgbClr val="000000">
                      <a:alpha val="43137"/>
                    </a:srgbClr>
                  </a:outerShdw>
                </a:effectLst>
                <a:latin typeface="+mj-lt"/>
                <a:ea typeface="ＭＳ Ｐゴシック" pitchFamily="34" charset="-128"/>
              </a:rPr>
              <a:t>re dealing with and treat </a:t>
            </a:r>
            <a:r>
              <a:rPr lang="en-US" altLang="ja-JP" sz="2800" b="1" dirty="0" smtClean="0">
                <a:effectLst>
                  <a:outerShdw blurRad="38100" dist="38100" dir="2700000" algn="tl">
                    <a:srgbClr val="000000">
                      <a:alpha val="43137"/>
                    </a:srgbClr>
                  </a:outerShdw>
                </a:effectLst>
                <a:latin typeface="+mj-lt"/>
                <a:ea typeface="ＭＳ Ｐゴシック" pitchFamily="34" charset="-128"/>
              </a:rPr>
              <a:t>symptoms accordingly</a:t>
            </a:r>
            <a:endParaRPr lang="en-US" altLang="ja-JP" sz="2800" b="1" dirty="0">
              <a:latin typeface="+mj-lt"/>
              <a:ea typeface="ＭＳ Ｐゴシック" pitchFamily="34" charset="-128"/>
            </a:endParaRPr>
          </a:p>
          <a:p>
            <a:pPr eaLnBrk="1" hangingPunct="1">
              <a:lnSpc>
                <a:spcPct val="90000"/>
              </a:lnSpc>
            </a:pPr>
            <a:endParaRPr lang="en-US" altLang="en-US" sz="1500" dirty="0">
              <a:ea typeface="ＭＳ Ｐゴシック" pitchFamily="34" charset="-128"/>
            </a:endParaRPr>
          </a:p>
        </p:txBody>
      </p:sp>
      <p:pic>
        <p:nvPicPr>
          <p:cNvPr id="66564" name="Picture 8" descr="407849668_864d4c5820"/>
          <p:cNvPicPr>
            <a:picLocks noChangeAspect="1" noChangeArrowheads="1"/>
          </p:cNvPicPr>
          <p:nvPr/>
        </p:nvPicPr>
        <p:blipFill>
          <a:blip r:embed="rId2">
            <a:extLst>
              <a:ext uri="{28A0092B-C50C-407E-A947-70E740481C1C}">
                <a14:useLocalDpi xmlns:a14="http://schemas.microsoft.com/office/drawing/2010/main" val="0"/>
              </a:ext>
            </a:extLst>
          </a:blip>
          <a:srcRect r="150"/>
          <a:stretch>
            <a:fillRect/>
          </a:stretch>
        </p:blipFill>
        <p:spPr bwMode="auto">
          <a:xfrm rot="881630">
            <a:off x="7724531" y="1187149"/>
            <a:ext cx="3792538" cy="434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0815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8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18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8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12375" y="0"/>
            <a:ext cx="11331389" cy="1219200"/>
          </a:xfrm>
        </p:spPr>
        <p:txBody>
          <a:bodyPr>
            <a:normAutofit fontScale="90000"/>
          </a:bodyPr>
          <a:lstStyle/>
          <a:p>
            <a:pPr>
              <a:defRPr/>
            </a:pPr>
            <a:r>
              <a:rPr lang="en-US" sz="5400" b="1" dirty="0" smtClean="0">
                <a:solidFill>
                  <a:schemeClr val="tx1"/>
                </a:solidFill>
                <a:effectLst/>
                <a:latin typeface="+mn-lt"/>
                <a:ea typeface="+mj-ea"/>
              </a:rPr>
              <a:t>What about Coccidia?</a:t>
            </a:r>
            <a:br>
              <a:rPr lang="en-US" sz="5400" b="1" dirty="0" smtClean="0">
                <a:solidFill>
                  <a:schemeClr val="tx1"/>
                </a:solidFill>
                <a:effectLst/>
                <a:latin typeface="+mn-lt"/>
                <a:ea typeface="+mj-ea"/>
              </a:rPr>
            </a:br>
            <a:r>
              <a:rPr lang="en-US" sz="3100" b="1" dirty="0" smtClean="0">
                <a:solidFill>
                  <a:schemeClr val="tx1"/>
                </a:solidFill>
                <a:latin typeface="+mn-lt"/>
              </a:rPr>
              <a:t>**Is </a:t>
            </a:r>
            <a:r>
              <a:rPr lang="en-US" sz="3100" b="1" dirty="0">
                <a:solidFill>
                  <a:schemeClr val="tx1"/>
                </a:solidFill>
                <a:latin typeface="+mn-lt"/>
              </a:rPr>
              <a:t>a serious problems in kid goats**</a:t>
            </a:r>
          </a:p>
        </p:txBody>
      </p:sp>
      <p:sp>
        <p:nvSpPr>
          <p:cNvPr id="37891" name="Rectangle 3"/>
          <p:cNvSpPr>
            <a:spLocks noGrp="1" noChangeArrowheads="1"/>
          </p:cNvSpPr>
          <p:nvPr>
            <p:ph sz="half" idx="1"/>
          </p:nvPr>
        </p:nvSpPr>
        <p:spPr>
          <a:xfrm>
            <a:off x="4984376" y="1407458"/>
            <a:ext cx="6902824" cy="4917141"/>
          </a:xfrm>
        </p:spPr>
        <p:txBody>
          <a:bodyPr>
            <a:noAutofit/>
          </a:bodyPr>
          <a:lstStyle/>
          <a:p>
            <a:pPr eaLnBrk="1" hangingPunct="1">
              <a:lnSpc>
                <a:spcPct val="80000"/>
              </a:lnSpc>
            </a:pPr>
            <a:r>
              <a:rPr lang="en-US" altLang="en-US" sz="2400" b="1" dirty="0" smtClean="0">
                <a:ea typeface="ＭＳ Ｐゴシック" pitchFamily="34" charset="-128"/>
              </a:rPr>
              <a:t>A single-cell </a:t>
            </a:r>
            <a:r>
              <a:rPr lang="en-US" altLang="en-US" sz="2400" b="1" dirty="0">
                <a:ea typeface="ＭＳ Ｐゴシック" pitchFamily="34" charset="-128"/>
              </a:rPr>
              <a:t>protozoa that </a:t>
            </a:r>
            <a:r>
              <a:rPr lang="en-US" altLang="en-US" sz="2400" b="1" dirty="0" smtClean="0">
                <a:ea typeface="ＭＳ Ｐゴシック" pitchFamily="34" charset="-128"/>
              </a:rPr>
              <a:t>can damage the lining </a:t>
            </a:r>
            <a:r>
              <a:rPr lang="en-US" altLang="en-US" sz="2400" b="1" dirty="0">
                <a:ea typeface="ＭＳ Ｐゴシック" pitchFamily="34" charset="-128"/>
              </a:rPr>
              <a:t>of small intestines and cause </a:t>
            </a:r>
            <a:r>
              <a:rPr lang="en-US" altLang="en-US" sz="2400" b="1" dirty="0" smtClean="0">
                <a:ea typeface="ＭＳ Ｐゴシック" pitchFamily="34" charset="-128"/>
              </a:rPr>
              <a:t>diarrhea</a:t>
            </a:r>
            <a:endParaRPr lang="en-US" altLang="en-US" sz="2400" b="1" dirty="0">
              <a:ea typeface="ＭＳ Ｐゴシック" pitchFamily="34" charset="-128"/>
            </a:endParaRPr>
          </a:p>
          <a:p>
            <a:pPr eaLnBrk="1" hangingPunct="1">
              <a:lnSpc>
                <a:spcPct val="80000"/>
              </a:lnSpc>
            </a:pPr>
            <a:r>
              <a:rPr lang="en-US" altLang="en-US" sz="2400" b="1" dirty="0" smtClean="0">
                <a:ea typeface="ＭＳ Ｐゴシック" pitchFamily="34" charset="-128"/>
              </a:rPr>
              <a:t>Is species </a:t>
            </a:r>
            <a:r>
              <a:rPr lang="en-US" altLang="en-US" sz="2400" b="1" dirty="0">
                <a:ea typeface="ＭＳ Ｐゴシック" pitchFamily="34" charset="-128"/>
              </a:rPr>
              <a:t>and </a:t>
            </a:r>
            <a:r>
              <a:rPr lang="en-US" altLang="en-US" sz="2400" b="1" dirty="0" smtClean="0">
                <a:ea typeface="ＭＳ Ｐゴシック" pitchFamily="34" charset="-128"/>
              </a:rPr>
              <a:t>site-specific</a:t>
            </a:r>
            <a:endParaRPr lang="en-US" altLang="en-US" sz="2400" b="1" dirty="0">
              <a:ea typeface="ＭＳ Ｐゴシック" pitchFamily="34" charset="-128"/>
            </a:endParaRPr>
          </a:p>
          <a:p>
            <a:pPr marL="0" indent="0" eaLnBrk="1" hangingPunct="1">
              <a:lnSpc>
                <a:spcPct val="80000"/>
              </a:lnSpc>
              <a:buNone/>
            </a:pPr>
            <a:r>
              <a:rPr lang="en-US" altLang="en-US" sz="2400" b="1" dirty="0" smtClean="0">
                <a:ea typeface="ＭＳ Ｐゴシック" pitchFamily="34" charset="-128"/>
              </a:rPr>
              <a:t>		Use Prevention Options</a:t>
            </a:r>
            <a:endParaRPr lang="en-US" altLang="en-US" sz="2400" b="1" dirty="0">
              <a:ea typeface="ＭＳ Ｐゴシック" pitchFamily="34" charset="-128"/>
            </a:endParaRPr>
          </a:p>
          <a:p>
            <a:pPr lvl="1" eaLnBrk="1" hangingPunct="1">
              <a:lnSpc>
                <a:spcPct val="80000"/>
              </a:lnSpc>
            </a:pPr>
            <a:r>
              <a:rPr lang="en-US" altLang="en-US" sz="2400" b="1" dirty="0">
                <a:ea typeface="ＭＳ Ｐゴシック" pitchFamily="34" charset="-128"/>
              </a:rPr>
              <a:t>Good sanitation</a:t>
            </a:r>
          </a:p>
          <a:p>
            <a:pPr lvl="1" eaLnBrk="1" hangingPunct="1">
              <a:lnSpc>
                <a:spcPct val="80000"/>
              </a:lnSpc>
            </a:pPr>
            <a:r>
              <a:rPr lang="en-US" altLang="en-US" sz="2400" b="1" dirty="0">
                <a:ea typeface="ＭＳ Ｐゴシック" pitchFamily="34" charset="-128"/>
              </a:rPr>
              <a:t>Proper stocking/penning rates</a:t>
            </a:r>
          </a:p>
          <a:p>
            <a:pPr lvl="1" eaLnBrk="1" hangingPunct="1">
              <a:lnSpc>
                <a:spcPct val="80000"/>
              </a:lnSpc>
            </a:pPr>
            <a:r>
              <a:rPr lang="en-US" altLang="en-US" sz="2400" b="1" dirty="0">
                <a:ea typeface="ＭＳ Ｐゴシック" pitchFamily="34" charset="-128"/>
              </a:rPr>
              <a:t>Use </a:t>
            </a:r>
            <a:r>
              <a:rPr lang="en-US" altLang="en-US" sz="2400" b="1" dirty="0" err="1" smtClean="0">
                <a:ea typeface="ＭＳ Ｐゴシック" pitchFamily="34" charset="-128"/>
              </a:rPr>
              <a:t>coccidiostats</a:t>
            </a:r>
            <a:endParaRPr lang="en-US" altLang="en-US" sz="2400" b="1" dirty="0">
              <a:ea typeface="ＭＳ Ｐゴシック" pitchFamily="34" charset="-128"/>
            </a:endParaRPr>
          </a:p>
          <a:p>
            <a:pPr lvl="2" eaLnBrk="1" hangingPunct="1">
              <a:lnSpc>
                <a:spcPct val="80000"/>
              </a:lnSpc>
            </a:pPr>
            <a:r>
              <a:rPr lang="en-US" altLang="en-US" sz="2400" b="1" dirty="0" smtClean="0">
                <a:ea typeface="ＭＳ Ｐゴシック" pitchFamily="34" charset="-128"/>
              </a:rPr>
              <a:t>Such as </a:t>
            </a:r>
            <a:r>
              <a:rPr lang="en-US" altLang="en-US" sz="2400" b="1" dirty="0" err="1" smtClean="0">
                <a:ea typeface="ＭＳ Ｐゴシック" pitchFamily="34" charset="-128"/>
              </a:rPr>
              <a:t>Bovatec</a:t>
            </a:r>
            <a:r>
              <a:rPr lang="en-US" altLang="en-US" sz="2400" b="1" dirty="0">
                <a:ea typeface="ＭＳ Ｐゴシック" pitchFamily="34" charset="-128"/>
              </a:rPr>
              <a:t>®, </a:t>
            </a:r>
            <a:r>
              <a:rPr lang="en-US" altLang="en-US" sz="2400" b="1" dirty="0" err="1">
                <a:ea typeface="ＭＳ Ｐゴシック" pitchFamily="34" charset="-128"/>
              </a:rPr>
              <a:t>Rumensin</a:t>
            </a:r>
            <a:r>
              <a:rPr lang="en-US" altLang="en-US" sz="2400" b="1" dirty="0">
                <a:ea typeface="ＭＳ Ｐゴシック" pitchFamily="34" charset="-128"/>
              </a:rPr>
              <a:t>® </a:t>
            </a:r>
            <a:br>
              <a:rPr lang="en-US" altLang="en-US" sz="2400" b="1" dirty="0">
                <a:ea typeface="ＭＳ Ｐゴシック" pitchFamily="34" charset="-128"/>
              </a:rPr>
            </a:br>
            <a:r>
              <a:rPr lang="en-US" altLang="en-US" sz="2400" b="1" dirty="0">
                <a:ea typeface="ＭＳ Ｐゴシック" pitchFamily="34" charset="-128"/>
              </a:rPr>
              <a:t>and </a:t>
            </a:r>
            <a:r>
              <a:rPr lang="en-US" altLang="en-US" sz="2400" b="1" dirty="0" err="1">
                <a:ea typeface="ＭＳ Ｐゴシック" pitchFamily="34" charset="-128"/>
              </a:rPr>
              <a:t>Deccox</a:t>
            </a:r>
            <a:r>
              <a:rPr lang="en-US" altLang="en-US" sz="2400" b="1" dirty="0" smtClean="0">
                <a:ea typeface="ＭＳ Ｐゴシック" pitchFamily="34" charset="-128"/>
              </a:rPr>
              <a:t>® in mineral/feeds</a:t>
            </a:r>
            <a:endParaRPr lang="en-US" altLang="en-US" sz="2400" b="1" dirty="0">
              <a:ea typeface="ＭＳ Ｐゴシック" pitchFamily="34" charset="-128"/>
            </a:endParaRPr>
          </a:p>
          <a:p>
            <a:pPr lvl="2" eaLnBrk="1" hangingPunct="1">
              <a:lnSpc>
                <a:spcPct val="80000"/>
              </a:lnSpc>
            </a:pPr>
            <a:r>
              <a:rPr lang="en-US" altLang="en-US" sz="2400" b="1" dirty="0" err="1" smtClean="0">
                <a:ea typeface="ＭＳ Ｐゴシック" pitchFamily="34" charset="-128"/>
              </a:rPr>
              <a:t>Corid</a:t>
            </a:r>
            <a:r>
              <a:rPr lang="en-US" altLang="en-US" sz="2400" b="1" dirty="0" smtClean="0">
                <a:ea typeface="ＭＳ Ｐゴシック" pitchFamily="34" charset="-128"/>
              </a:rPr>
              <a:t> in water</a:t>
            </a:r>
            <a:endParaRPr lang="en-US" altLang="en-US" sz="2400" b="1" dirty="0">
              <a:ea typeface="ＭＳ Ｐゴシック" pitchFamily="34" charset="-128"/>
            </a:endParaRPr>
          </a:p>
          <a:p>
            <a:pPr eaLnBrk="1" hangingPunct="1">
              <a:lnSpc>
                <a:spcPct val="80000"/>
              </a:lnSpc>
            </a:pPr>
            <a:r>
              <a:rPr lang="en-US" altLang="en-US" sz="2400" b="1" dirty="0">
                <a:ea typeface="ＭＳ Ｐゴシック" pitchFamily="34" charset="-128"/>
              </a:rPr>
              <a:t>Treat with </a:t>
            </a:r>
            <a:r>
              <a:rPr lang="en-US" altLang="en-US" sz="2400" b="1" dirty="0" err="1">
                <a:ea typeface="ＭＳ Ｐゴシック" pitchFamily="34" charset="-128"/>
              </a:rPr>
              <a:t>Corid</a:t>
            </a:r>
            <a:r>
              <a:rPr lang="en-US" altLang="en-US" sz="2400" b="1" dirty="0">
                <a:ea typeface="ＭＳ Ｐゴシック" pitchFamily="34" charset="-128"/>
              </a:rPr>
              <a:t> or sulfa drugs</a:t>
            </a:r>
          </a:p>
        </p:txBody>
      </p:sp>
      <p:pic>
        <p:nvPicPr>
          <p:cNvPr id="68612" name="Picture 4" descr="DSCN6584"/>
          <p:cNvPicPr>
            <a:picLocks noChangeAspect="1" noChangeArrowheads="1"/>
          </p:cNvPicPr>
          <p:nvPr/>
        </p:nvPicPr>
        <p:blipFill>
          <a:blip r:embed="rId2">
            <a:extLst>
              <a:ext uri="{28A0092B-C50C-407E-A947-70E740481C1C}">
                <a14:useLocalDpi xmlns:a14="http://schemas.microsoft.com/office/drawing/2010/main" val="0"/>
              </a:ext>
            </a:extLst>
          </a:blip>
          <a:srcRect r="35"/>
          <a:stretch>
            <a:fillRect/>
          </a:stretch>
        </p:blipFill>
        <p:spPr bwMode="auto">
          <a:xfrm>
            <a:off x="596153" y="1618131"/>
            <a:ext cx="3886200" cy="373591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7893" name="Text Box 5"/>
          <p:cNvSpPr txBox="1">
            <a:spLocks noChangeArrowheads="1"/>
          </p:cNvSpPr>
          <p:nvPr/>
        </p:nvSpPr>
        <p:spPr bwMode="auto">
          <a:xfrm>
            <a:off x="1828800" y="6324600"/>
            <a:ext cx="8610600" cy="338554"/>
          </a:xfrm>
          <a:prstGeom prst="rect">
            <a:avLst/>
          </a:prstGeom>
          <a:solidFill>
            <a:srgbClr val="FFFF99">
              <a:alpha val="3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ea typeface="ＭＳ Ｐゴシック" pitchFamily="34" charset="-128"/>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ea typeface="ＭＳ Ｐゴシック" pitchFamily="34" charset="-128"/>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ea typeface="ＭＳ Ｐゴシック" pitchFamily="34" charset="-128"/>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ea typeface="ＭＳ Ｐゴシック" pitchFamily="34" charset="-128"/>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ea typeface="ＭＳ Ｐゴシック" pitchFamily="34" charset="-128"/>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ＭＳ Ｐゴシック" pitchFamily="34" charset="-128"/>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ＭＳ Ｐゴシック" pitchFamily="34" charset="-128"/>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ＭＳ Ｐゴシック" pitchFamily="34" charset="-128"/>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ea typeface="ＭＳ Ｐゴシック" pitchFamily="34" charset="-128"/>
              </a:defRPr>
            </a:lvl9pPr>
          </a:lstStyle>
          <a:p>
            <a:pPr eaLnBrk="1" hangingPunct="1">
              <a:spcBef>
                <a:spcPct val="50000"/>
              </a:spcBef>
              <a:buClrTx/>
              <a:buSzTx/>
              <a:buFontTx/>
              <a:buNone/>
            </a:pPr>
            <a:r>
              <a:rPr lang="en-US" altLang="en-US" sz="1600" b="1">
                <a:latin typeface="Arial" charset="0"/>
                <a:cs typeface="Arial" charset="0"/>
              </a:rPr>
              <a:t>***Rumensin®, Bovatec®, and Deccox® are toxic to horses, donkeys, and mules.***</a:t>
            </a:r>
          </a:p>
        </p:txBody>
      </p:sp>
    </p:spTree>
    <p:extLst>
      <p:ext uri="{BB962C8B-B14F-4D97-AF65-F5344CB8AC3E}">
        <p14:creationId xmlns:p14="http://schemas.microsoft.com/office/powerpoint/2010/main" val="2538483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1">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891">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91">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891">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891">
                                            <p:txEl>
                                              <p:pRg st="7" end="7"/>
                                            </p:txEl>
                                          </p:spTgt>
                                        </p:tgtEl>
                                        <p:attrNameLst>
                                          <p:attrName>style.visibility</p:attrName>
                                        </p:attrNameLst>
                                      </p:cBhvr>
                                      <p:to>
                                        <p:strVal val="visible"/>
                                      </p:to>
                                    </p:set>
                                  </p:childTnLst>
                                </p:cTn>
                              </p:par>
                            </p:childTnLst>
                          </p:cTn>
                        </p:par>
                        <p:par>
                          <p:cTn id="17" fill="hold" nodeType="afterGroup">
                            <p:stCondLst>
                              <p:cond delay="0"/>
                            </p:stCondLst>
                            <p:childTnLst>
                              <p:par>
                                <p:cTn id="18" presetID="3" presetClass="entr" presetSubtype="10" fill="hold" grpId="0" nodeType="afterEffect">
                                  <p:stCondLst>
                                    <p:cond delay="0"/>
                                  </p:stCondLst>
                                  <p:childTnLst>
                                    <p:set>
                                      <p:cBhvr>
                                        <p:cTn id="19" dur="1" fill="hold">
                                          <p:stCondLst>
                                            <p:cond delay="0"/>
                                          </p:stCondLst>
                                        </p:cTn>
                                        <p:tgtEl>
                                          <p:spTgt spid="37893"/>
                                        </p:tgtEl>
                                        <p:attrNameLst>
                                          <p:attrName>style.visibility</p:attrName>
                                        </p:attrNameLst>
                                      </p:cBhvr>
                                      <p:to>
                                        <p:strVal val="visible"/>
                                      </p:to>
                                    </p:set>
                                    <p:animEffect transition="in" filter="blinds(horizontal)">
                                      <p:cBhvr>
                                        <p:cTn id="20"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P spid="3789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438400" y="274638"/>
            <a:ext cx="7772400" cy="1020762"/>
          </a:xfrm>
        </p:spPr>
        <p:txBody>
          <a:bodyPr/>
          <a:lstStyle/>
          <a:p>
            <a:pPr algn="ctr" eaLnBrk="1" hangingPunct="1"/>
            <a:r>
              <a:rPr lang="en-US" altLang="en-US" sz="5400" b="1" dirty="0" smtClean="0">
                <a:solidFill>
                  <a:schemeClr val="tx1"/>
                </a:solidFill>
              </a:rPr>
              <a:t>HOOF PROBLEMS</a:t>
            </a:r>
          </a:p>
        </p:txBody>
      </p:sp>
      <p:sp>
        <p:nvSpPr>
          <p:cNvPr id="38915" name="Rectangle 3"/>
          <p:cNvSpPr>
            <a:spLocks noGrp="1" noChangeArrowheads="1"/>
          </p:cNvSpPr>
          <p:nvPr>
            <p:ph sz="half" idx="1"/>
          </p:nvPr>
        </p:nvSpPr>
        <p:spPr>
          <a:xfrm>
            <a:off x="161365" y="1201271"/>
            <a:ext cx="7792190" cy="5475574"/>
          </a:xfrm>
        </p:spPr>
        <p:txBody>
          <a:bodyPr>
            <a:noAutofit/>
          </a:bodyPr>
          <a:lstStyle/>
          <a:p>
            <a:pPr marL="320040" lvl="1" indent="0">
              <a:lnSpc>
                <a:spcPct val="80000"/>
              </a:lnSpc>
              <a:buNone/>
            </a:pPr>
            <a:r>
              <a:rPr lang="en-US" altLang="en-US" sz="2800" b="1" dirty="0"/>
              <a:t>Foot Rot</a:t>
            </a:r>
          </a:p>
          <a:p>
            <a:pPr marL="320040" lvl="1" indent="0">
              <a:lnSpc>
                <a:spcPct val="80000"/>
              </a:lnSpc>
              <a:buNone/>
            </a:pPr>
            <a:r>
              <a:rPr lang="en-US" altLang="en-US" sz="2800" b="1" dirty="0"/>
              <a:t>	Damage to the hoof</a:t>
            </a:r>
          </a:p>
          <a:p>
            <a:pPr marL="320040" lvl="1" indent="0">
              <a:lnSpc>
                <a:spcPct val="80000"/>
              </a:lnSpc>
              <a:buNone/>
            </a:pPr>
            <a:r>
              <a:rPr lang="en-US" altLang="en-US" sz="2800" b="1" dirty="0"/>
              <a:t>Foot Scald</a:t>
            </a:r>
          </a:p>
          <a:p>
            <a:pPr marL="0" indent="0">
              <a:buNone/>
            </a:pPr>
            <a:r>
              <a:rPr lang="en-US" altLang="en-US" sz="2800" b="1" dirty="0"/>
              <a:t>	Irritation between 	the toes of </a:t>
            </a:r>
            <a:r>
              <a:rPr lang="en-US" altLang="en-US" sz="2800" b="1" dirty="0" smtClean="0"/>
              <a:t>the </a:t>
            </a:r>
            <a:r>
              <a:rPr lang="en-US" altLang="en-US" sz="2800" b="1" dirty="0"/>
              <a:t>hoof</a:t>
            </a:r>
          </a:p>
          <a:p>
            <a:pPr marL="137160" indent="0">
              <a:buClr>
                <a:schemeClr val="tx1">
                  <a:shade val="95000"/>
                </a:schemeClr>
              </a:buClr>
              <a:buNone/>
              <a:defRPr/>
            </a:pPr>
            <a:r>
              <a:rPr lang="en-US" sz="2800" b="1" dirty="0"/>
              <a:t>Foot scald can occur </a:t>
            </a:r>
            <a:r>
              <a:rPr lang="en-US" sz="2800" b="1" dirty="0" smtClean="0"/>
              <a:t>seasonally</a:t>
            </a:r>
          </a:p>
          <a:p>
            <a:pPr marL="137160" indent="0">
              <a:buClr>
                <a:schemeClr val="tx1">
                  <a:shade val="95000"/>
                </a:schemeClr>
              </a:buClr>
              <a:buNone/>
              <a:defRPr/>
            </a:pPr>
            <a:r>
              <a:rPr lang="en-US" sz="2800" b="1" dirty="0" smtClean="0"/>
              <a:t>Primarily in wet conditions</a:t>
            </a:r>
            <a:endParaRPr lang="en-US" sz="2800" b="1" dirty="0"/>
          </a:p>
          <a:p>
            <a:pPr marL="137160" indent="0">
              <a:buClr>
                <a:schemeClr val="tx1">
                  <a:shade val="95000"/>
                </a:schemeClr>
              </a:buClr>
              <a:buNone/>
              <a:defRPr/>
            </a:pPr>
            <a:r>
              <a:rPr lang="en-US" sz="2800" b="1" dirty="0"/>
              <a:t>Both foot scald and rot are inherited </a:t>
            </a:r>
            <a:r>
              <a:rPr lang="en-US" sz="2800" b="1" dirty="0" smtClean="0"/>
              <a:t>traits</a:t>
            </a:r>
          </a:p>
          <a:p>
            <a:pPr marL="137160" indent="0" algn="ctr">
              <a:buClr>
                <a:schemeClr val="tx1">
                  <a:shade val="95000"/>
                </a:schemeClr>
              </a:buClr>
              <a:buNone/>
              <a:defRPr/>
            </a:pPr>
            <a:r>
              <a:rPr lang="en-US" sz="2800" b="1" i="1" u="sng" dirty="0" smtClean="0">
                <a:latin typeface="+mj-lt"/>
              </a:rPr>
              <a:t>Cull </a:t>
            </a:r>
            <a:r>
              <a:rPr lang="en-US" sz="2800" b="1" i="1" u="sng" dirty="0">
                <a:latin typeface="+mj-lt"/>
              </a:rPr>
              <a:t>animals that are regularly </a:t>
            </a:r>
            <a:r>
              <a:rPr lang="en-US" sz="2800" b="1" i="1" u="sng" dirty="0" smtClean="0">
                <a:latin typeface="+mj-lt"/>
              </a:rPr>
              <a:t>infected!</a:t>
            </a:r>
            <a:endParaRPr lang="en-US" altLang="en-US" sz="2800" b="1" i="1" u="sng" dirty="0">
              <a:latin typeface="+mj-lt"/>
            </a:endParaRPr>
          </a:p>
        </p:txBody>
      </p:sp>
      <p:pic>
        <p:nvPicPr>
          <p:cNvPr id="7" name="Picture 8" descr="398276806_8b5d1153e4"/>
          <p:cNvPicPr>
            <a:picLocks noChangeAspect="1" noChangeArrowheads="1"/>
          </p:cNvPicPr>
          <p:nvPr/>
        </p:nvPicPr>
        <p:blipFill>
          <a:blip r:embed="rId2">
            <a:extLst>
              <a:ext uri="{28A0092B-C50C-407E-A947-70E740481C1C}">
                <a14:useLocalDpi xmlns:a14="http://schemas.microsoft.com/office/drawing/2010/main" val="0"/>
              </a:ext>
            </a:extLst>
          </a:blip>
          <a:srcRect r="131"/>
          <a:stretch>
            <a:fillRect/>
          </a:stretch>
        </p:blipFill>
        <p:spPr bwMode="auto">
          <a:xfrm>
            <a:off x="8160007" y="3293853"/>
            <a:ext cx="3658159" cy="271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366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8612" y="274638"/>
            <a:ext cx="10112188" cy="1020762"/>
          </a:xfrm>
        </p:spPr>
        <p:txBody>
          <a:bodyPr>
            <a:noAutofit/>
          </a:bodyPr>
          <a:lstStyle/>
          <a:p>
            <a:pPr algn="ctr" eaLnBrk="1" hangingPunct="1"/>
            <a:r>
              <a:rPr lang="en-US" altLang="en-US" sz="5400" b="1" dirty="0" smtClean="0">
                <a:solidFill>
                  <a:schemeClr val="tx1"/>
                </a:solidFill>
              </a:rPr>
              <a:t>RESPIRATORY PROBLEMS</a:t>
            </a:r>
          </a:p>
        </p:txBody>
      </p:sp>
      <p:sp>
        <p:nvSpPr>
          <p:cNvPr id="38915" name="Rectangle 3"/>
          <p:cNvSpPr>
            <a:spLocks noGrp="1" noChangeArrowheads="1"/>
          </p:cNvSpPr>
          <p:nvPr>
            <p:ph sz="half" idx="1"/>
          </p:nvPr>
        </p:nvSpPr>
        <p:spPr>
          <a:xfrm>
            <a:off x="232913" y="1676400"/>
            <a:ext cx="6167887" cy="4724400"/>
          </a:xfrm>
        </p:spPr>
        <p:txBody>
          <a:bodyPr>
            <a:normAutofit/>
          </a:bodyPr>
          <a:lstStyle/>
          <a:p>
            <a:pPr marL="0" indent="0">
              <a:buNone/>
            </a:pPr>
            <a:r>
              <a:rPr lang="en-US" sz="4400" b="1" dirty="0"/>
              <a:t>Pneumonia</a:t>
            </a:r>
            <a:endParaRPr lang="en-US" altLang="en-US" sz="4400" b="1" dirty="0"/>
          </a:p>
          <a:p>
            <a:r>
              <a:rPr lang="en-US" altLang="en-US" sz="4000" b="1" dirty="0"/>
              <a:t>Wet, dirty pens</a:t>
            </a:r>
          </a:p>
          <a:p>
            <a:r>
              <a:rPr lang="en-US" altLang="en-US" sz="4000" b="1" dirty="0"/>
              <a:t>Poor circulation</a:t>
            </a:r>
          </a:p>
          <a:p>
            <a:r>
              <a:rPr lang="en-US" altLang="en-US" sz="4000" b="1" dirty="0"/>
              <a:t>Dry, dusty pens</a:t>
            </a:r>
          </a:p>
          <a:p>
            <a:r>
              <a:rPr lang="en-US" altLang="en-US" sz="4000" b="1" dirty="0"/>
              <a:t>Stress</a:t>
            </a:r>
          </a:p>
          <a:p>
            <a:pPr marL="320040" lvl="1" indent="0">
              <a:lnSpc>
                <a:spcPct val="80000"/>
              </a:lnSpc>
              <a:buNone/>
            </a:pPr>
            <a:endParaRPr lang="en-US" altLang="en-US" sz="3600" dirty="0"/>
          </a:p>
          <a:p>
            <a:pPr marL="320040" lvl="1" indent="0">
              <a:lnSpc>
                <a:spcPct val="80000"/>
              </a:lnSpc>
              <a:buNone/>
            </a:pPr>
            <a:endParaRPr lang="en-US" altLang="en-US" sz="3600" dirty="0"/>
          </a:p>
        </p:txBody>
      </p:sp>
      <p:pic>
        <p:nvPicPr>
          <p:cNvPr id="5" name="Picture 4" descr="C:\Documents and Settings\msues\My Documents\Goat Information\Goat_Pictures\Curl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21994">
            <a:off x="6499131" y="2241201"/>
            <a:ext cx="4840767" cy="379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53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27529" y="274638"/>
            <a:ext cx="9583271" cy="1020762"/>
          </a:xfrm>
        </p:spPr>
        <p:txBody>
          <a:bodyPr>
            <a:noAutofit/>
          </a:bodyPr>
          <a:lstStyle/>
          <a:p>
            <a:pPr algn="ctr" eaLnBrk="1" hangingPunct="1"/>
            <a:r>
              <a:rPr lang="en-US" altLang="en-US" sz="5400" b="1" dirty="0" smtClean="0">
                <a:solidFill>
                  <a:schemeClr val="tx1"/>
                </a:solidFill>
              </a:rPr>
              <a:t>RESPIRATORY PROBLEMS</a:t>
            </a:r>
          </a:p>
        </p:txBody>
      </p:sp>
      <p:sp>
        <p:nvSpPr>
          <p:cNvPr id="38915" name="Rectangle 3"/>
          <p:cNvSpPr>
            <a:spLocks noGrp="1" noChangeArrowheads="1"/>
          </p:cNvSpPr>
          <p:nvPr>
            <p:ph sz="half" idx="1"/>
          </p:nvPr>
        </p:nvSpPr>
        <p:spPr>
          <a:xfrm>
            <a:off x="152400" y="1416424"/>
            <a:ext cx="11851341" cy="5208494"/>
          </a:xfrm>
        </p:spPr>
        <p:txBody>
          <a:bodyPr>
            <a:normAutofit fontScale="77500" lnSpcReduction="20000"/>
          </a:bodyPr>
          <a:lstStyle/>
          <a:p>
            <a:pPr marL="0" indent="0">
              <a:buNone/>
            </a:pPr>
            <a:r>
              <a:rPr lang="en-US" sz="4300" b="1" dirty="0"/>
              <a:t>Pneumonia</a:t>
            </a:r>
            <a:endParaRPr lang="en-US" altLang="en-US" sz="4300" b="1" dirty="0"/>
          </a:p>
          <a:p>
            <a:r>
              <a:rPr lang="en-US" altLang="en-US" sz="4000" b="1" dirty="0"/>
              <a:t>Elevated </a:t>
            </a:r>
            <a:r>
              <a:rPr lang="en-US" altLang="en-US" sz="4000" b="1" dirty="0" smtClean="0"/>
              <a:t>temperature (104°F or better)</a:t>
            </a:r>
            <a:endParaRPr lang="en-US" altLang="en-US" sz="4000" b="1" dirty="0"/>
          </a:p>
          <a:p>
            <a:r>
              <a:rPr lang="en-US" altLang="en-US" sz="4000" b="1" dirty="0"/>
              <a:t>Runny nose</a:t>
            </a:r>
          </a:p>
          <a:p>
            <a:r>
              <a:rPr lang="en-US" altLang="en-US" sz="4000" b="1" dirty="0"/>
              <a:t>Rapid, </a:t>
            </a:r>
            <a:r>
              <a:rPr lang="en-US" altLang="en-US" sz="4000" b="1" dirty="0" smtClean="0"/>
              <a:t>rough sounding breathing</a:t>
            </a:r>
            <a:endParaRPr lang="en-US" altLang="en-US" sz="4000" b="1" dirty="0"/>
          </a:p>
          <a:p>
            <a:r>
              <a:rPr lang="en-US" altLang="en-US" sz="4000" b="1" dirty="0"/>
              <a:t>Off </a:t>
            </a:r>
            <a:r>
              <a:rPr lang="en-US" altLang="en-US" sz="4000" b="1" dirty="0" smtClean="0"/>
              <a:t>feed</a:t>
            </a:r>
            <a:r>
              <a:rPr lang="en-US" altLang="en-US" sz="4000" b="1" dirty="0"/>
              <a:t>	</a:t>
            </a:r>
            <a:r>
              <a:rPr lang="en-US" altLang="en-US" sz="4000" b="1" dirty="0" smtClean="0"/>
              <a:t> or </a:t>
            </a:r>
            <a:r>
              <a:rPr lang="en-US" altLang="en-US" sz="4000" b="1" dirty="0"/>
              <a:t>poor appetite</a:t>
            </a:r>
          </a:p>
          <a:p>
            <a:pPr marL="320040" lvl="1" indent="0" algn="ctr">
              <a:lnSpc>
                <a:spcPct val="80000"/>
              </a:lnSpc>
              <a:buNone/>
            </a:pPr>
            <a:endParaRPr lang="en-US" altLang="en-US" sz="4800" b="1" dirty="0">
              <a:effectLst>
                <a:outerShdw blurRad="38100" dist="38100" dir="2700000" algn="tl">
                  <a:srgbClr val="000000">
                    <a:alpha val="43137"/>
                  </a:srgbClr>
                </a:outerShdw>
              </a:effectLst>
            </a:endParaRPr>
          </a:p>
          <a:p>
            <a:pPr marL="320040" lvl="1" indent="0" algn="ctr">
              <a:lnSpc>
                <a:spcPct val="80000"/>
              </a:lnSpc>
              <a:buNone/>
            </a:pPr>
            <a:endParaRPr lang="en-US" altLang="en-US" sz="4800" b="1" dirty="0" smtClean="0">
              <a:effectLst>
                <a:outerShdw blurRad="38100" dist="38100" dir="2700000" algn="tl">
                  <a:srgbClr val="000000">
                    <a:alpha val="43137"/>
                  </a:srgbClr>
                </a:outerShdw>
              </a:effectLst>
            </a:endParaRPr>
          </a:p>
          <a:p>
            <a:pPr marL="320040" lvl="1" indent="0" algn="ctr">
              <a:lnSpc>
                <a:spcPct val="80000"/>
              </a:lnSpc>
              <a:buNone/>
            </a:pPr>
            <a:endParaRPr lang="en-US" altLang="en-US" sz="4800" b="1" dirty="0" smtClean="0">
              <a:effectLst>
                <a:outerShdw blurRad="38100" dist="38100" dir="2700000" algn="tl">
                  <a:srgbClr val="000000">
                    <a:alpha val="43137"/>
                  </a:srgbClr>
                </a:outerShdw>
              </a:effectLst>
            </a:endParaRPr>
          </a:p>
          <a:p>
            <a:pPr marL="320040" lvl="1" indent="0" algn="ctr">
              <a:lnSpc>
                <a:spcPct val="80000"/>
              </a:lnSpc>
              <a:buNone/>
            </a:pPr>
            <a:r>
              <a:rPr lang="en-US" altLang="en-US" sz="4700" b="1" dirty="0" smtClean="0">
                <a:effectLst>
                  <a:outerShdw blurRad="38100" dist="38100" dir="2700000" algn="tl">
                    <a:srgbClr val="000000">
                      <a:alpha val="43137"/>
                    </a:srgbClr>
                  </a:outerShdw>
                </a:effectLst>
              </a:rPr>
              <a:t>Normal </a:t>
            </a:r>
            <a:r>
              <a:rPr lang="en-US" altLang="en-US" sz="4700" b="1" dirty="0">
                <a:effectLst>
                  <a:outerShdw blurRad="38100" dist="38100" dir="2700000" algn="tl">
                    <a:srgbClr val="000000">
                      <a:alpha val="43137"/>
                    </a:srgbClr>
                  </a:outerShdw>
                </a:effectLst>
              </a:rPr>
              <a:t>body temperature is usually </a:t>
            </a:r>
            <a:r>
              <a:rPr lang="en-US" altLang="en-US" sz="4700" b="1" dirty="0" smtClean="0">
                <a:effectLst>
                  <a:outerShdw blurRad="38100" dist="38100" dir="2700000" algn="tl">
                    <a:srgbClr val="000000">
                      <a:alpha val="43137"/>
                    </a:srgbClr>
                  </a:outerShdw>
                </a:effectLst>
              </a:rPr>
              <a:t>102-103°F</a:t>
            </a:r>
            <a:endParaRPr lang="en-US" altLang="en-US" sz="3600" dirty="0"/>
          </a:p>
          <a:p>
            <a:pPr marL="320040" lvl="1" indent="0">
              <a:lnSpc>
                <a:spcPct val="80000"/>
              </a:lnSpc>
              <a:buNone/>
            </a:pPr>
            <a:endParaRPr lang="en-US" altLang="en-US" sz="3600" dirty="0"/>
          </a:p>
        </p:txBody>
      </p:sp>
      <p:pic>
        <p:nvPicPr>
          <p:cNvPr id="5" name="Picture 4" descr="C:\Documents and Settings\msues\My Documents\Goat Information\Goat_Pictures\sick go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061" y="2288744"/>
            <a:ext cx="3868271" cy="303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326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206188"/>
            <a:ext cx="11537576" cy="1855694"/>
          </a:xfrm>
        </p:spPr>
        <p:txBody>
          <a:bodyPr>
            <a:noAutofit/>
          </a:bodyPr>
          <a:lstStyle/>
          <a:p>
            <a:pPr algn="ctr" eaLnBrk="1" hangingPunct="1"/>
            <a:r>
              <a:rPr lang="en-US" altLang="en-US" sz="4800" b="1" dirty="0">
                <a:solidFill>
                  <a:schemeClr val="tx1"/>
                </a:solidFill>
              </a:rPr>
              <a:t>RESPIRATORY SYMPTOMS</a:t>
            </a:r>
            <a:r>
              <a:rPr lang="en-US" altLang="en-US" sz="4000" b="1" dirty="0">
                <a:solidFill>
                  <a:schemeClr val="tx1"/>
                </a:solidFill>
              </a:rPr>
              <a:t/>
            </a:r>
            <a:br>
              <a:rPr lang="en-US" altLang="en-US" sz="4000" b="1" dirty="0">
                <a:solidFill>
                  <a:schemeClr val="tx1"/>
                </a:solidFill>
              </a:rPr>
            </a:br>
            <a:r>
              <a:rPr lang="en-US" altLang="en-US" sz="3200" b="1" dirty="0">
                <a:solidFill>
                  <a:schemeClr val="tx1"/>
                </a:solidFill>
              </a:rPr>
              <a:t>Coughing, Nasal Discharge, Congestion, Wheezing, </a:t>
            </a:r>
            <a:r>
              <a:rPr lang="en-US" altLang="en-US" sz="3200" b="1" dirty="0" smtClean="0">
                <a:solidFill>
                  <a:schemeClr val="tx1"/>
                </a:solidFill>
              </a:rPr>
              <a:t>Sneezing, Fever-Not always infectious!</a:t>
            </a:r>
            <a:endParaRPr lang="en-US" altLang="en-US" sz="3200" b="1" dirty="0">
              <a:solidFill>
                <a:schemeClr val="tx1"/>
              </a:solidFill>
            </a:endParaRPr>
          </a:p>
        </p:txBody>
      </p:sp>
      <p:sp>
        <p:nvSpPr>
          <p:cNvPr id="51203" name="Rectangle 3"/>
          <p:cNvSpPr>
            <a:spLocks noGrp="1" noChangeArrowheads="1"/>
          </p:cNvSpPr>
          <p:nvPr>
            <p:ph sz="half" idx="1"/>
          </p:nvPr>
        </p:nvSpPr>
        <p:spPr>
          <a:xfrm>
            <a:off x="86264" y="2428874"/>
            <a:ext cx="11982091" cy="4239345"/>
          </a:xfrm>
        </p:spPr>
        <p:txBody>
          <a:bodyPr>
            <a:normAutofit fontScale="92500" lnSpcReduction="10000"/>
          </a:bodyPr>
          <a:lstStyle/>
          <a:p>
            <a:pPr marL="0" indent="0">
              <a:lnSpc>
                <a:spcPct val="90000"/>
              </a:lnSpc>
              <a:buNone/>
            </a:pPr>
            <a:r>
              <a:rPr lang="en-US" altLang="en-US" sz="5100" b="1" dirty="0" smtClean="0">
                <a:latin typeface="+mj-lt"/>
              </a:rPr>
              <a:t>Infectious Pneumonia</a:t>
            </a:r>
            <a:endParaRPr lang="en-US" altLang="en-US" sz="5100" b="1" dirty="0">
              <a:latin typeface="+mj-lt"/>
            </a:endParaRPr>
          </a:p>
          <a:p>
            <a:pPr marL="320040" lvl="1" indent="0">
              <a:lnSpc>
                <a:spcPct val="90000"/>
              </a:lnSpc>
              <a:buNone/>
            </a:pPr>
            <a:r>
              <a:rPr lang="en-US" altLang="en-US" sz="3600" b="1" dirty="0" smtClean="0">
                <a:latin typeface="+mj-lt"/>
              </a:rPr>
              <a:t>	Usually </a:t>
            </a:r>
            <a:r>
              <a:rPr lang="en-US" altLang="en-US" sz="3600" b="1" dirty="0">
                <a:latin typeface="+mj-lt"/>
              </a:rPr>
              <a:t>a secondary </a:t>
            </a:r>
            <a:r>
              <a:rPr lang="en-US" altLang="en-US" sz="3600" b="1" dirty="0" smtClean="0">
                <a:latin typeface="+mj-lt"/>
              </a:rPr>
              <a:t>infection caused by:</a:t>
            </a:r>
            <a:endParaRPr lang="en-US" altLang="en-US" sz="3600" b="1" dirty="0">
              <a:latin typeface="+mj-lt"/>
            </a:endParaRPr>
          </a:p>
          <a:p>
            <a:pPr marL="594360" lvl="2" indent="0">
              <a:lnSpc>
                <a:spcPct val="90000"/>
              </a:lnSpc>
              <a:buNone/>
            </a:pPr>
            <a:r>
              <a:rPr lang="en-US" altLang="en-US" sz="3600" b="1" dirty="0" smtClean="0">
                <a:latin typeface="+mj-lt"/>
              </a:rPr>
              <a:t>Viruses-Bacteria-Parasites</a:t>
            </a:r>
            <a:endParaRPr lang="en-US" altLang="en-US" sz="3600" b="1" dirty="0">
              <a:latin typeface="+mj-lt"/>
            </a:endParaRPr>
          </a:p>
          <a:p>
            <a:pPr marL="0" indent="0">
              <a:lnSpc>
                <a:spcPct val="90000"/>
              </a:lnSpc>
              <a:buNone/>
            </a:pPr>
            <a:r>
              <a:rPr lang="en-US" altLang="en-US" sz="4500" b="1" dirty="0" smtClean="0">
                <a:latin typeface="+mj-lt"/>
              </a:rPr>
              <a:t>Non-infectious</a:t>
            </a:r>
          </a:p>
          <a:p>
            <a:pPr marL="0" indent="0">
              <a:lnSpc>
                <a:spcPct val="90000"/>
              </a:lnSpc>
              <a:buNone/>
            </a:pPr>
            <a:r>
              <a:rPr lang="en-US" altLang="en-US" sz="4500" b="1" dirty="0">
                <a:latin typeface="+mj-lt"/>
              </a:rPr>
              <a:t>	</a:t>
            </a:r>
            <a:r>
              <a:rPr lang="en-US" altLang="en-US" sz="3800" b="1" dirty="0" smtClean="0">
                <a:latin typeface="+mj-lt"/>
              </a:rPr>
              <a:t>Usually caused by:</a:t>
            </a:r>
            <a:endParaRPr lang="en-US" altLang="en-US" sz="3800" b="1" dirty="0">
              <a:latin typeface="+mj-lt"/>
            </a:endParaRPr>
          </a:p>
          <a:p>
            <a:pPr marL="320040" lvl="1" indent="0">
              <a:lnSpc>
                <a:spcPct val="90000"/>
              </a:lnSpc>
              <a:buNone/>
            </a:pPr>
            <a:r>
              <a:rPr lang="en-US" altLang="en-US" sz="3800" b="1" dirty="0" smtClean="0">
                <a:latin typeface="+mj-lt"/>
              </a:rPr>
              <a:t>	 Lungworms-Nasal bots-Poor ventilation-Dusty </a:t>
            </a:r>
            <a:r>
              <a:rPr lang="en-US" altLang="en-US" sz="3800" b="1" dirty="0">
                <a:latin typeface="+mj-lt"/>
              </a:rPr>
              <a:t>feed</a:t>
            </a:r>
          </a:p>
          <a:p>
            <a:pPr lvl="1" eaLnBrk="1" hangingPunct="1">
              <a:lnSpc>
                <a:spcPct val="90000"/>
              </a:lnSpc>
            </a:pPr>
            <a:endParaRPr lang="en-US" altLang="en-US" sz="1800" dirty="0">
              <a:cs typeface="Arial" charset="0"/>
            </a:endParaRPr>
          </a:p>
        </p:txBody>
      </p:sp>
      <p:pic>
        <p:nvPicPr>
          <p:cNvPr id="33797" name="Picture 11" descr="393728490_13929027cd"/>
          <p:cNvPicPr>
            <a:picLocks noChangeAspect="1" noChangeArrowheads="1"/>
          </p:cNvPicPr>
          <p:nvPr/>
        </p:nvPicPr>
        <p:blipFill>
          <a:blip r:embed="rId2">
            <a:extLst>
              <a:ext uri="{28A0092B-C50C-407E-A947-70E740481C1C}">
                <a14:useLocalDpi xmlns:a14="http://schemas.microsoft.com/office/drawing/2010/main" val="0"/>
              </a:ext>
            </a:extLst>
          </a:blip>
          <a:srcRect r="-84"/>
          <a:stretch>
            <a:fillRect/>
          </a:stretch>
        </p:blipFill>
        <p:spPr bwMode="auto">
          <a:xfrm rot="963897">
            <a:off x="9181043" y="2622428"/>
            <a:ext cx="2517193" cy="288091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031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51203"/>
                                        </p:tgtEl>
                                      </p:cBhvr>
                                    </p:animEffect>
                                    <p:set>
                                      <p:cBhvr>
                                        <p:cTn id="7" dur="1" fill="hold">
                                          <p:stCondLst>
                                            <p:cond delay="499"/>
                                          </p:stCondLst>
                                        </p:cTn>
                                        <p:tgtEl>
                                          <p:spTgt spid="5120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120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120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120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1203">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12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209800" y="152400"/>
            <a:ext cx="7772400" cy="1143000"/>
          </a:xfrm>
        </p:spPr>
        <p:txBody>
          <a:bodyPr/>
          <a:lstStyle/>
          <a:p>
            <a:pPr algn="ctr">
              <a:defRPr/>
            </a:pPr>
            <a:r>
              <a:rPr lang="en-US" sz="5400" b="1" dirty="0">
                <a:solidFill>
                  <a:schemeClr val="tx1"/>
                </a:solidFill>
              </a:rPr>
              <a:t>QUICK HITS</a:t>
            </a:r>
          </a:p>
        </p:txBody>
      </p:sp>
      <p:sp>
        <p:nvSpPr>
          <p:cNvPr id="54275" name="Rectangle 3"/>
          <p:cNvSpPr>
            <a:spLocks noGrp="1" noChangeArrowheads="1"/>
          </p:cNvSpPr>
          <p:nvPr>
            <p:ph idx="1"/>
          </p:nvPr>
        </p:nvSpPr>
        <p:spPr>
          <a:xfrm>
            <a:off x="286871" y="1371600"/>
            <a:ext cx="11636188" cy="5486400"/>
          </a:xfrm>
        </p:spPr>
        <p:txBody>
          <a:bodyPr>
            <a:normAutofit lnSpcReduction="10000"/>
          </a:bodyPr>
          <a:lstStyle/>
          <a:p>
            <a:pPr algn="ctr" eaLnBrk="1" hangingPunct="1">
              <a:buFontTx/>
              <a:buNone/>
            </a:pPr>
            <a:r>
              <a:rPr lang="en-US" altLang="en-US" sz="4400" b="1" dirty="0"/>
              <a:t>URINARY CALCULI</a:t>
            </a:r>
          </a:p>
          <a:p>
            <a:pPr algn="ctr" eaLnBrk="1" hangingPunct="1">
              <a:buFontTx/>
              <a:buNone/>
            </a:pPr>
            <a:r>
              <a:rPr lang="en-US" altLang="en-US" sz="4000" b="1" dirty="0"/>
              <a:t>CAUSES</a:t>
            </a:r>
          </a:p>
          <a:p>
            <a:pPr marL="0" indent="0">
              <a:buNone/>
            </a:pPr>
            <a:r>
              <a:rPr lang="en-US" altLang="en-US" sz="4000" b="1" dirty="0"/>
              <a:t>Diet, water, genetics</a:t>
            </a:r>
          </a:p>
          <a:p>
            <a:pPr marL="0" indent="0">
              <a:buNone/>
            </a:pPr>
            <a:r>
              <a:rPr lang="en-US" altLang="en-US" sz="4000" b="1" dirty="0"/>
              <a:t>Improper Ca:P ratio (2:1 recommended)</a:t>
            </a:r>
          </a:p>
          <a:p>
            <a:pPr marL="320040" lvl="1" indent="0">
              <a:buNone/>
            </a:pPr>
            <a:r>
              <a:rPr lang="en-US" altLang="en-US" sz="3600" b="1" dirty="0"/>
              <a:t>Stones usually lodge in the bend of the urinary tract know as the sigmoid flexure, or at the tip of the tract called the filiform; either situation prevents urination</a:t>
            </a:r>
          </a:p>
        </p:txBody>
      </p:sp>
    </p:spTree>
    <p:extLst>
      <p:ext uri="{BB962C8B-B14F-4D97-AF65-F5344CB8AC3E}">
        <p14:creationId xmlns:p14="http://schemas.microsoft.com/office/powerpoint/2010/main" val="2826548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anim calcmode="lin" valueType="num">
                                      <p:cBhvr additive="base">
                                        <p:cTn id="11" dur="500" fill="hold"/>
                                        <p:tgtEl>
                                          <p:spTgt spid="5427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427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anim calcmode="lin" valueType="num">
                                      <p:cBhvr additive="base">
                                        <p:cTn id="15" dur="500" fill="hold"/>
                                        <p:tgtEl>
                                          <p:spTgt spid="5427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427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4275">
                                            <p:txEl>
                                              <p:pRg st="3" end="3"/>
                                            </p:txEl>
                                          </p:spTgt>
                                        </p:tgtEl>
                                        <p:attrNameLst>
                                          <p:attrName>style.visibility</p:attrName>
                                        </p:attrNameLst>
                                      </p:cBhvr>
                                      <p:to>
                                        <p:strVal val="visible"/>
                                      </p:to>
                                    </p:set>
                                    <p:anim calcmode="lin" valueType="num">
                                      <p:cBhvr additive="base">
                                        <p:cTn id="19" dur="500" fill="hold"/>
                                        <p:tgtEl>
                                          <p:spTgt spid="5427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27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4275">
                                            <p:txEl>
                                              <p:pRg st="4" end="4"/>
                                            </p:txEl>
                                          </p:spTgt>
                                        </p:tgtEl>
                                        <p:attrNameLst>
                                          <p:attrName>style.visibility</p:attrName>
                                        </p:attrNameLst>
                                      </p:cBhvr>
                                      <p:to>
                                        <p:strVal val="visible"/>
                                      </p:to>
                                    </p:set>
                                    <p:anim calcmode="lin" valueType="num">
                                      <p:cBhvr additive="base">
                                        <p:cTn id="23" dur="500" fill="hold"/>
                                        <p:tgtEl>
                                          <p:spTgt spid="5427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42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09800" y="152400"/>
            <a:ext cx="7772400" cy="1143000"/>
          </a:xfrm>
        </p:spPr>
        <p:txBody>
          <a:bodyPr>
            <a:normAutofit/>
          </a:bodyPr>
          <a:lstStyle/>
          <a:p>
            <a:pPr algn="ctr">
              <a:defRPr/>
            </a:pPr>
            <a:r>
              <a:rPr lang="en-US" sz="5400" b="1" dirty="0"/>
              <a:t>URINARY CALCULI</a:t>
            </a:r>
          </a:p>
        </p:txBody>
      </p:sp>
      <p:sp>
        <p:nvSpPr>
          <p:cNvPr id="55299" name="Rectangle 3"/>
          <p:cNvSpPr>
            <a:spLocks noGrp="1" noChangeArrowheads="1"/>
          </p:cNvSpPr>
          <p:nvPr>
            <p:ph idx="1"/>
          </p:nvPr>
        </p:nvSpPr>
        <p:spPr>
          <a:xfrm>
            <a:off x="259975" y="1295400"/>
            <a:ext cx="11636189" cy="5562600"/>
          </a:xfrm>
        </p:spPr>
        <p:txBody>
          <a:bodyPr>
            <a:normAutofit lnSpcReduction="10000"/>
          </a:bodyPr>
          <a:lstStyle/>
          <a:p>
            <a:pPr algn="ctr" eaLnBrk="1" hangingPunct="1">
              <a:lnSpc>
                <a:spcPct val="90000"/>
              </a:lnSpc>
              <a:buFontTx/>
              <a:buNone/>
            </a:pPr>
            <a:r>
              <a:rPr lang="en-US" altLang="en-US" sz="4000" b="1" dirty="0"/>
              <a:t>SYMPTOMS</a:t>
            </a:r>
          </a:p>
          <a:p>
            <a:pPr marL="0" indent="0">
              <a:lnSpc>
                <a:spcPct val="90000"/>
              </a:lnSpc>
              <a:buNone/>
            </a:pPr>
            <a:r>
              <a:rPr lang="en-US" altLang="en-US" sz="4000" b="1" dirty="0"/>
              <a:t>Restlessness, getting up and down</a:t>
            </a:r>
          </a:p>
          <a:p>
            <a:pPr marL="0" indent="0">
              <a:lnSpc>
                <a:spcPct val="90000"/>
              </a:lnSpc>
              <a:buNone/>
            </a:pPr>
            <a:r>
              <a:rPr lang="en-US" altLang="en-US" sz="4000" b="1" dirty="0"/>
              <a:t>Straining to urinate</a:t>
            </a:r>
          </a:p>
          <a:p>
            <a:pPr marL="0" indent="0">
              <a:lnSpc>
                <a:spcPct val="90000"/>
              </a:lnSpc>
              <a:buNone/>
            </a:pPr>
            <a:r>
              <a:rPr lang="en-US" altLang="en-US" sz="4000" b="1" dirty="0"/>
              <a:t>Pawing the ground</a:t>
            </a:r>
          </a:p>
          <a:p>
            <a:pPr marL="0" indent="0">
              <a:lnSpc>
                <a:spcPct val="90000"/>
              </a:lnSpc>
              <a:buNone/>
            </a:pPr>
            <a:r>
              <a:rPr lang="en-US" altLang="en-US" sz="4000" b="1" dirty="0"/>
              <a:t>Tail twitching</a:t>
            </a:r>
          </a:p>
          <a:p>
            <a:pPr marL="0" indent="0">
              <a:lnSpc>
                <a:spcPct val="90000"/>
              </a:lnSpc>
              <a:buNone/>
            </a:pPr>
            <a:r>
              <a:rPr lang="en-US" altLang="en-US" sz="4000" b="1" dirty="0"/>
              <a:t>Looking at abdomen</a:t>
            </a:r>
          </a:p>
          <a:p>
            <a:pPr marL="0" indent="0">
              <a:lnSpc>
                <a:spcPct val="90000"/>
              </a:lnSpc>
              <a:buNone/>
            </a:pPr>
            <a:r>
              <a:rPr lang="en-US" altLang="en-US" sz="4000" b="1" dirty="0"/>
              <a:t>Vocalizations of pain and discomfort</a:t>
            </a:r>
          </a:p>
          <a:p>
            <a:pPr marL="0" indent="0">
              <a:lnSpc>
                <a:spcPct val="90000"/>
              </a:lnSpc>
              <a:buNone/>
            </a:pPr>
            <a:r>
              <a:rPr lang="en-US" altLang="en-US" sz="4000" b="1" dirty="0"/>
              <a:t>Final stages; grinding of teeth</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0064" y="2632917"/>
            <a:ext cx="3707802" cy="2778248"/>
          </a:xfrm>
          <a:prstGeom prst="rect">
            <a:avLst/>
          </a:prstGeom>
        </p:spPr>
      </p:pic>
    </p:spTree>
    <p:extLst>
      <p:ext uri="{BB962C8B-B14F-4D97-AF65-F5344CB8AC3E}">
        <p14:creationId xmlns:p14="http://schemas.microsoft.com/office/powerpoint/2010/main" val="3520674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anim calcmode="lin" valueType="num">
                                      <p:cBhvr additive="base">
                                        <p:cTn id="11" dur="500" fill="hold"/>
                                        <p:tgtEl>
                                          <p:spTgt spid="552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529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anim calcmode="lin" valueType="num">
                                      <p:cBhvr additive="base">
                                        <p:cTn id="15" dur="500" fill="hold"/>
                                        <p:tgtEl>
                                          <p:spTgt spid="5529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529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5299">
                                            <p:txEl>
                                              <p:pRg st="3" end="3"/>
                                            </p:txEl>
                                          </p:spTgt>
                                        </p:tgtEl>
                                        <p:attrNameLst>
                                          <p:attrName>style.visibility</p:attrName>
                                        </p:attrNameLst>
                                      </p:cBhvr>
                                      <p:to>
                                        <p:strVal val="visible"/>
                                      </p:to>
                                    </p:set>
                                    <p:anim calcmode="lin" valueType="num">
                                      <p:cBhvr additive="base">
                                        <p:cTn id="19" dur="500" fill="hold"/>
                                        <p:tgtEl>
                                          <p:spTgt spid="5529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29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5299">
                                            <p:txEl>
                                              <p:pRg st="4" end="4"/>
                                            </p:txEl>
                                          </p:spTgt>
                                        </p:tgtEl>
                                        <p:attrNameLst>
                                          <p:attrName>style.visibility</p:attrName>
                                        </p:attrNameLst>
                                      </p:cBhvr>
                                      <p:to>
                                        <p:strVal val="visible"/>
                                      </p:to>
                                    </p:set>
                                    <p:anim calcmode="lin" valueType="num">
                                      <p:cBhvr additive="base">
                                        <p:cTn id="23" dur="500" fill="hold"/>
                                        <p:tgtEl>
                                          <p:spTgt spid="5529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5299">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5299">
                                            <p:txEl>
                                              <p:pRg st="5" end="5"/>
                                            </p:txEl>
                                          </p:spTgt>
                                        </p:tgtEl>
                                        <p:attrNameLst>
                                          <p:attrName>style.visibility</p:attrName>
                                        </p:attrNameLst>
                                      </p:cBhvr>
                                      <p:to>
                                        <p:strVal val="visible"/>
                                      </p:to>
                                    </p:set>
                                    <p:anim calcmode="lin" valueType="num">
                                      <p:cBhvr additive="base">
                                        <p:cTn id="27" dur="500" fill="hold"/>
                                        <p:tgtEl>
                                          <p:spTgt spid="55299">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5299">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5299">
                                            <p:txEl>
                                              <p:pRg st="6" end="6"/>
                                            </p:txEl>
                                          </p:spTgt>
                                        </p:tgtEl>
                                        <p:attrNameLst>
                                          <p:attrName>style.visibility</p:attrName>
                                        </p:attrNameLst>
                                      </p:cBhvr>
                                      <p:to>
                                        <p:strVal val="visible"/>
                                      </p:to>
                                    </p:set>
                                    <p:anim calcmode="lin" valueType="num">
                                      <p:cBhvr additive="base">
                                        <p:cTn id="31" dur="500" fill="hold"/>
                                        <p:tgtEl>
                                          <p:spTgt spid="5529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5299">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5299">
                                            <p:txEl>
                                              <p:pRg st="7" end="7"/>
                                            </p:txEl>
                                          </p:spTgt>
                                        </p:tgtEl>
                                        <p:attrNameLst>
                                          <p:attrName>style.visibility</p:attrName>
                                        </p:attrNameLst>
                                      </p:cBhvr>
                                      <p:to>
                                        <p:strVal val="visible"/>
                                      </p:to>
                                    </p:set>
                                    <p:anim calcmode="lin" valueType="num">
                                      <p:cBhvr additive="base">
                                        <p:cTn id="35" dur="500" fill="hold"/>
                                        <p:tgtEl>
                                          <p:spTgt spid="55299">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529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a:spLocks noGrp="1"/>
          </p:cNvSpPr>
          <p:nvPr>
            <p:ph type="ctrTitle"/>
          </p:nvPr>
        </p:nvSpPr>
        <p:spPr>
          <a:xfrm>
            <a:off x="146649" y="381001"/>
            <a:ext cx="11826815" cy="5476336"/>
          </a:xfrm>
        </p:spPr>
        <p:txBody>
          <a:bodyPr>
            <a:normAutofit fontScale="90000"/>
          </a:bodyPr>
          <a:lstStyle>
            <a:extLst/>
          </a:lstStyle>
          <a:p>
            <a:pPr algn="ctr">
              <a:defRPr/>
            </a:pPr>
            <a:r>
              <a:rPr lang="en-US" sz="6000" b="1" dirty="0" smtClean="0">
                <a:latin typeface="+mn-lt"/>
              </a:rPr>
              <a:t>MAJOR DIFFERENCE:</a:t>
            </a:r>
            <a:br>
              <a:rPr lang="en-US" sz="6000" b="1" dirty="0" smtClean="0">
                <a:latin typeface="+mn-lt"/>
              </a:rPr>
            </a:br>
            <a:r>
              <a:rPr lang="en-US" sz="6000" b="1" dirty="0" smtClean="0">
                <a:latin typeface="+mn-lt"/>
              </a:rPr>
              <a:t>SHEEP AND GOATS</a:t>
            </a:r>
            <a:br>
              <a:rPr lang="en-US" sz="6000" b="1" dirty="0" smtClean="0">
                <a:latin typeface="+mn-lt"/>
              </a:rPr>
            </a:br>
            <a:r>
              <a:rPr lang="en-US" sz="6000" dirty="0" smtClean="0">
                <a:latin typeface="+mn-lt"/>
              </a:rPr>
              <a:t/>
            </a:r>
            <a:br>
              <a:rPr lang="en-US" sz="6000" dirty="0" smtClean="0">
                <a:latin typeface="+mn-lt"/>
              </a:rPr>
            </a:br>
            <a:r>
              <a:rPr lang="en-US" sz="6000" dirty="0">
                <a:latin typeface="+mn-lt"/>
              </a:rPr>
              <a:t/>
            </a:r>
            <a:br>
              <a:rPr lang="en-US" sz="6000" dirty="0">
                <a:latin typeface="+mn-lt"/>
              </a:rPr>
            </a:br>
            <a:r>
              <a:rPr lang="en-US" dirty="0" smtClean="0">
                <a:latin typeface="+mn-lt"/>
                <a:ea typeface="+mj-ea"/>
              </a:rPr>
              <a:t/>
            </a:r>
            <a:br>
              <a:rPr lang="en-US" dirty="0" smtClean="0">
                <a:latin typeface="+mn-lt"/>
                <a:ea typeface="+mj-ea"/>
              </a:rPr>
            </a:br>
            <a:r>
              <a:rPr lang="en-US" sz="3200" dirty="0">
                <a:latin typeface="+mn-lt"/>
              </a:rPr>
              <a:t/>
            </a:r>
            <a:br>
              <a:rPr lang="en-US" sz="3200" dirty="0">
                <a:latin typeface="+mn-lt"/>
              </a:rPr>
            </a:br>
            <a:r>
              <a:rPr lang="en-US" sz="3200" dirty="0">
                <a:latin typeface="+mn-lt"/>
              </a:rPr>
              <a:t/>
            </a:r>
            <a:br>
              <a:rPr lang="en-US" sz="3200" dirty="0">
                <a:latin typeface="+mn-lt"/>
              </a:rPr>
            </a:br>
            <a:endParaRPr lang="en-US" dirty="0">
              <a:latin typeface="+mn-lt"/>
              <a:ea typeface="+mj-ea"/>
            </a:endParaRPr>
          </a:p>
        </p:txBody>
      </p:sp>
      <p:sp>
        <p:nvSpPr>
          <p:cNvPr id="10243" name="Rectangle 4"/>
          <p:cNvSpPr>
            <a:spLocks noGrp="1"/>
          </p:cNvSpPr>
          <p:nvPr>
            <p:ph type="subTitle" idx="1"/>
          </p:nvPr>
        </p:nvSpPr>
        <p:spPr>
          <a:xfrm>
            <a:off x="207035" y="2199737"/>
            <a:ext cx="11818188" cy="4537494"/>
          </a:xfrm>
        </p:spPr>
        <p:txBody>
          <a:bodyPr>
            <a:normAutofit/>
          </a:bodyPr>
          <a:lstStyle/>
          <a:p>
            <a:pPr eaLnBrk="1" hangingPunct="1">
              <a:lnSpc>
                <a:spcPct val="90000"/>
              </a:lnSpc>
              <a:buFont typeface="Wingdings" pitchFamily="2" charset="2"/>
              <a:buNone/>
            </a:pPr>
            <a:r>
              <a:rPr lang="en-US" altLang="en-US" sz="4000" b="1" dirty="0" smtClean="0">
                <a:latin typeface="+mj-lt"/>
                <a:ea typeface="ＭＳ Ｐゴシック" pitchFamily="34" charset="-128"/>
              </a:rPr>
              <a:t>Sheep graze.</a:t>
            </a:r>
          </a:p>
          <a:p>
            <a:pPr eaLnBrk="1" hangingPunct="1">
              <a:lnSpc>
                <a:spcPct val="90000"/>
              </a:lnSpc>
              <a:buFont typeface="Wingdings" pitchFamily="2" charset="2"/>
              <a:buNone/>
            </a:pPr>
            <a:r>
              <a:rPr lang="en-US" altLang="en-US" sz="4000" b="1" dirty="0" smtClean="0">
                <a:latin typeface="+mj-lt"/>
                <a:ea typeface="ＭＳ Ｐゴシック" pitchFamily="34" charset="-128"/>
              </a:rPr>
              <a:t>	Goats browse.</a:t>
            </a:r>
          </a:p>
          <a:p>
            <a:pPr eaLnBrk="1" hangingPunct="1">
              <a:lnSpc>
                <a:spcPct val="90000"/>
              </a:lnSpc>
              <a:buFont typeface="Wingdings" pitchFamily="2" charset="2"/>
              <a:buNone/>
            </a:pPr>
            <a:r>
              <a:rPr lang="en-US" altLang="en-US" sz="4000" b="1" dirty="0" smtClean="0">
                <a:latin typeface="+mj-lt"/>
                <a:ea typeface="ＭＳ Ｐゴシック" pitchFamily="34" charset="-128"/>
              </a:rPr>
              <a:t>Goats require copper in the diet.</a:t>
            </a:r>
          </a:p>
          <a:p>
            <a:pPr eaLnBrk="1" hangingPunct="1">
              <a:lnSpc>
                <a:spcPct val="90000"/>
              </a:lnSpc>
              <a:buFont typeface="Wingdings" pitchFamily="2" charset="2"/>
              <a:buNone/>
            </a:pPr>
            <a:r>
              <a:rPr lang="en-US" altLang="en-US" sz="4000" b="1" dirty="0" smtClean="0">
                <a:latin typeface="+mj-lt"/>
                <a:ea typeface="ＭＳ Ｐゴシック" pitchFamily="34" charset="-128"/>
              </a:rPr>
              <a:t>	Sheep tolerate little copper in the diet.</a:t>
            </a:r>
          </a:p>
          <a:p>
            <a:pPr eaLnBrk="1" hangingPunct="1">
              <a:lnSpc>
                <a:spcPct val="90000"/>
              </a:lnSpc>
              <a:buFont typeface="Wingdings" pitchFamily="2" charset="2"/>
              <a:buNone/>
            </a:pPr>
            <a:r>
              <a:rPr lang="en-US" altLang="en-US" sz="4000" b="1" dirty="0">
                <a:latin typeface="+mj-lt"/>
                <a:ea typeface="ＭＳ Ｐゴシック" pitchFamily="34" charset="-128"/>
              </a:rPr>
              <a:t>	</a:t>
            </a:r>
            <a:r>
              <a:rPr lang="en-US" altLang="en-US" sz="4000" b="1" dirty="0" smtClean="0">
                <a:latin typeface="+mj-lt"/>
                <a:ea typeface="ＭＳ Ｐゴシック" pitchFamily="34" charset="-128"/>
              </a:rPr>
              <a:t>(As a rule of thumb SHEEP NEED NO MORE THAN 4-8 PPM IN THE DIET)</a:t>
            </a:r>
          </a:p>
          <a:p>
            <a:pPr eaLnBrk="1" hangingPunct="1">
              <a:lnSpc>
                <a:spcPct val="90000"/>
              </a:lnSpc>
              <a:buFont typeface="Wingdings" pitchFamily="2" charset="2"/>
              <a:buNone/>
            </a:pPr>
            <a:endParaRPr lang="en-US" altLang="en-US" sz="3600" dirty="0" smtClean="0">
              <a:latin typeface="Arial Narrow" pitchFamily="34" charset="0"/>
              <a:ea typeface="ＭＳ Ｐゴシック" pitchFamily="34" charset="-128"/>
            </a:endParaRPr>
          </a:p>
        </p:txBody>
      </p:sp>
    </p:spTree>
    <p:extLst>
      <p:ext uri="{BB962C8B-B14F-4D97-AF65-F5344CB8AC3E}">
        <p14:creationId xmlns:p14="http://schemas.microsoft.com/office/powerpoint/2010/main" val="9248422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209800" y="152400"/>
            <a:ext cx="7772400" cy="1143000"/>
          </a:xfrm>
        </p:spPr>
        <p:txBody>
          <a:bodyPr>
            <a:normAutofit/>
          </a:bodyPr>
          <a:lstStyle/>
          <a:p>
            <a:pPr algn="ctr">
              <a:defRPr/>
            </a:pPr>
            <a:r>
              <a:rPr lang="en-US" sz="5400" b="1" dirty="0">
                <a:solidFill>
                  <a:schemeClr val="tx1"/>
                </a:solidFill>
              </a:rPr>
              <a:t>URINARY CALCULI</a:t>
            </a:r>
          </a:p>
        </p:txBody>
      </p:sp>
      <p:sp>
        <p:nvSpPr>
          <p:cNvPr id="56323" name="Rectangle 3"/>
          <p:cNvSpPr>
            <a:spLocks noGrp="1" noChangeArrowheads="1"/>
          </p:cNvSpPr>
          <p:nvPr>
            <p:ph idx="1"/>
          </p:nvPr>
        </p:nvSpPr>
        <p:spPr>
          <a:xfrm>
            <a:off x="250166" y="1143000"/>
            <a:ext cx="11766430" cy="5715000"/>
          </a:xfrm>
        </p:spPr>
        <p:txBody>
          <a:bodyPr>
            <a:normAutofit/>
          </a:bodyPr>
          <a:lstStyle/>
          <a:p>
            <a:pPr algn="ctr" eaLnBrk="1" hangingPunct="1">
              <a:buFontTx/>
              <a:buNone/>
            </a:pPr>
            <a:r>
              <a:rPr lang="en-US" altLang="en-US" sz="4000" b="1" dirty="0"/>
              <a:t>TREATMENT</a:t>
            </a:r>
          </a:p>
          <a:p>
            <a:pPr algn="ctr" eaLnBrk="1" hangingPunct="1">
              <a:buFontTx/>
              <a:buNone/>
            </a:pPr>
            <a:endParaRPr lang="en-US" altLang="en-US" b="1" dirty="0"/>
          </a:p>
          <a:p>
            <a:pPr algn="ctr" eaLnBrk="1" hangingPunct="1">
              <a:buFontTx/>
              <a:buNone/>
            </a:pPr>
            <a:r>
              <a:rPr lang="en-US" altLang="en-US" sz="4000" b="1" dirty="0"/>
              <a:t>	Treatment for Urinary Calculi should be done by experienced veterinarians</a:t>
            </a:r>
          </a:p>
          <a:p>
            <a:pPr eaLnBrk="1" hangingPunct="1">
              <a:buFontTx/>
              <a:buNone/>
            </a:pPr>
            <a:endParaRPr lang="en-US" altLang="en-US" sz="1000" b="1" dirty="0"/>
          </a:p>
          <a:p>
            <a:pPr marL="0" indent="0" algn="ctr" eaLnBrk="1" hangingPunct="1">
              <a:buNone/>
            </a:pPr>
            <a:r>
              <a:rPr lang="en-US" altLang="en-US" sz="3600" b="1" dirty="0"/>
              <a:t>In most cases the tip of the urinary tract must be removed</a:t>
            </a:r>
          </a:p>
          <a:p>
            <a:pPr marL="0" indent="0" algn="ctr" eaLnBrk="1" hangingPunct="1">
              <a:buNone/>
            </a:pPr>
            <a:r>
              <a:rPr lang="en-US" altLang="en-US" sz="3600" b="1" dirty="0"/>
              <a:t>Blockage must be removed with a catheter</a:t>
            </a:r>
          </a:p>
        </p:txBody>
      </p:sp>
    </p:spTree>
    <p:extLst>
      <p:ext uri="{BB962C8B-B14F-4D97-AF65-F5344CB8AC3E}">
        <p14:creationId xmlns:p14="http://schemas.microsoft.com/office/powerpoint/2010/main" val="3192691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anim calcmode="lin" valueType="num">
                                      <p:cBhvr additive="base">
                                        <p:cTn id="11" dur="500" fill="hold"/>
                                        <p:tgtEl>
                                          <p:spTgt spid="5632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632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6323">
                                            <p:txEl>
                                              <p:pRg st="4" end="4"/>
                                            </p:txEl>
                                          </p:spTgt>
                                        </p:tgtEl>
                                        <p:attrNameLst>
                                          <p:attrName>style.visibility</p:attrName>
                                        </p:attrNameLst>
                                      </p:cBhvr>
                                      <p:to>
                                        <p:strVal val="visible"/>
                                      </p:to>
                                    </p:set>
                                    <p:anim calcmode="lin" valueType="num">
                                      <p:cBhvr additive="base">
                                        <p:cTn id="15" dur="500" fill="hold"/>
                                        <p:tgtEl>
                                          <p:spTgt spid="56323">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6323">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6323">
                                            <p:txEl>
                                              <p:pRg st="5" end="5"/>
                                            </p:txEl>
                                          </p:spTgt>
                                        </p:tgtEl>
                                        <p:attrNameLst>
                                          <p:attrName>style.visibility</p:attrName>
                                        </p:attrNameLst>
                                      </p:cBhvr>
                                      <p:to>
                                        <p:strVal val="visible"/>
                                      </p:to>
                                    </p:set>
                                    <p:anim calcmode="lin" valueType="num">
                                      <p:cBhvr additive="base">
                                        <p:cTn id="19" dur="500" fill="hold"/>
                                        <p:tgtEl>
                                          <p:spTgt spid="5632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32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57346" name="Rectangle 1026"/>
          <p:cNvSpPr>
            <a:spLocks noGrp="1" noChangeArrowheads="1"/>
          </p:cNvSpPr>
          <p:nvPr>
            <p:ph type="title"/>
          </p:nvPr>
        </p:nvSpPr>
        <p:spPr>
          <a:xfrm>
            <a:off x="2209800" y="152400"/>
            <a:ext cx="7772400" cy="1143000"/>
          </a:xfrm>
        </p:spPr>
        <p:txBody>
          <a:bodyPr>
            <a:normAutofit/>
          </a:bodyPr>
          <a:lstStyle/>
          <a:p>
            <a:pPr algn="ctr">
              <a:defRPr/>
            </a:pPr>
            <a:r>
              <a:rPr lang="en-US" sz="5400" b="1" dirty="0"/>
              <a:t>URINARY CALCULI</a:t>
            </a:r>
          </a:p>
        </p:txBody>
      </p:sp>
      <p:sp>
        <p:nvSpPr>
          <p:cNvPr id="57347" name="Rectangle 1027"/>
          <p:cNvSpPr>
            <a:spLocks noGrp="1" noChangeArrowheads="1"/>
          </p:cNvSpPr>
          <p:nvPr>
            <p:ph idx="1"/>
          </p:nvPr>
        </p:nvSpPr>
        <p:spPr>
          <a:xfrm>
            <a:off x="163901" y="1143000"/>
            <a:ext cx="11818189" cy="5715000"/>
          </a:xfrm>
        </p:spPr>
        <p:txBody>
          <a:bodyPr/>
          <a:lstStyle/>
          <a:p>
            <a:pPr algn="ctr" eaLnBrk="1" hangingPunct="1">
              <a:buFontTx/>
              <a:buNone/>
            </a:pPr>
            <a:r>
              <a:rPr lang="en-US" altLang="en-US" sz="4000" b="1" dirty="0"/>
              <a:t>PREVENTION</a:t>
            </a:r>
          </a:p>
          <a:p>
            <a:pPr marL="0" indent="0">
              <a:buNone/>
            </a:pPr>
            <a:r>
              <a:rPr lang="en-US" altLang="en-US" sz="4000" b="1" dirty="0" smtClean="0"/>
              <a:t>Use a proper</a:t>
            </a:r>
            <a:r>
              <a:rPr lang="en-US" altLang="en-US" sz="4000" b="1" dirty="0"/>
              <a:t>, balanced feed ration</a:t>
            </a:r>
          </a:p>
          <a:p>
            <a:pPr marL="0" indent="0">
              <a:buNone/>
            </a:pPr>
            <a:r>
              <a:rPr lang="en-US" altLang="en-US" sz="4000" b="1" dirty="0" smtClean="0"/>
              <a:t>Use a ration </a:t>
            </a:r>
            <a:r>
              <a:rPr lang="en-US" altLang="en-US" sz="4000" b="1" dirty="0"/>
              <a:t>containing ammonium</a:t>
            </a:r>
          </a:p>
          <a:p>
            <a:pPr eaLnBrk="1" hangingPunct="1">
              <a:buFont typeface="Wingdings 2" pitchFamily="18" charset="2"/>
              <a:buNone/>
            </a:pPr>
            <a:r>
              <a:rPr lang="en-US" altLang="en-US" sz="4000" b="1" dirty="0"/>
              <a:t>chloride or ammonium sulfate</a:t>
            </a:r>
          </a:p>
          <a:p>
            <a:pPr marL="0" indent="0">
              <a:buNone/>
            </a:pPr>
            <a:r>
              <a:rPr lang="en-US" altLang="en-US" sz="4000" b="1" dirty="0" smtClean="0"/>
              <a:t>Provide free </a:t>
            </a:r>
            <a:r>
              <a:rPr lang="en-US" altLang="en-US" sz="4000" b="1" dirty="0"/>
              <a:t>choice mineral</a:t>
            </a:r>
          </a:p>
          <a:p>
            <a:pPr marL="0" indent="0">
              <a:buNone/>
            </a:pPr>
            <a:r>
              <a:rPr lang="en-US" altLang="en-US" sz="4000" b="1" dirty="0"/>
              <a:t>Provide clean, fresh water</a:t>
            </a:r>
          </a:p>
          <a:p>
            <a:pPr algn="ctr" eaLnBrk="1" hangingPunct="1">
              <a:buFontTx/>
              <a:buNone/>
            </a:pPr>
            <a:r>
              <a:rPr lang="en-US" altLang="en-US" sz="4000" b="1" dirty="0"/>
              <a:t>Know your </a:t>
            </a:r>
            <a:r>
              <a:rPr lang="en-US" altLang="en-US" sz="4000" b="1" dirty="0" smtClean="0"/>
              <a:t>water (pH) </a:t>
            </a:r>
            <a:r>
              <a:rPr lang="en-US" altLang="en-US" sz="4000" b="1" dirty="0"/>
              <a:t>source!</a:t>
            </a:r>
          </a:p>
        </p:txBody>
      </p:sp>
      <p:pic>
        <p:nvPicPr>
          <p:cNvPr id="43012" name="Picture 3" descr="Blazerea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5872" y="1803364"/>
            <a:ext cx="1734791" cy="4460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754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anim calcmode="lin" valueType="num">
                                      <p:cBhvr additive="base">
                                        <p:cTn id="11" dur="500" fill="hold"/>
                                        <p:tgtEl>
                                          <p:spTgt spid="5734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734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anim calcmode="lin" valueType="num">
                                      <p:cBhvr additive="base">
                                        <p:cTn id="15" dur="500" fill="hold"/>
                                        <p:tgtEl>
                                          <p:spTgt spid="5734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734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anim calcmode="lin" valueType="num">
                                      <p:cBhvr additive="base">
                                        <p:cTn id="19" dur="500" fill="hold"/>
                                        <p:tgtEl>
                                          <p:spTgt spid="5734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34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7347">
                                            <p:txEl>
                                              <p:pRg st="4" end="4"/>
                                            </p:txEl>
                                          </p:spTgt>
                                        </p:tgtEl>
                                        <p:attrNameLst>
                                          <p:attrName>style.visibility</p:attrName>
                                        </p:attrNameLst>
                                      </p:cBhvr>
                                      <p:to>
                                        <p:strVal val="visible"/>
                                      </p:to>
                                    </p:set>
                                    <p:anim calcmode="lin" valueType="num">
                                      <p:cBhvr additive="base">
                                        <p:cTn id="23" dur="500" fill="hold"/>
                                        <p:tgtEl>
                                          <p:spTgt spid="5734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7347">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7347">
                                            <p:txEl>
                                              <p:pRg st="5" end="5"/>
                                            </p:txEl>
                                          </p:spTgt>
                                        </p:tgtEl>
                                        <p:attrNameLst>
                                          <p:attrName>style.visibility</p:attrName>
                                        </p:attrNameLst>
                                      </p:cBhvr>
                                      <p:to>
                                        <p:strVal val="visible"/>
                                      </p:to>
                                    </p:set>
                                    <p:anim calcmode="lin" valueType="num">
                                      <p:cBhvr additive="base">
                                        <p:cTn id="27" dur="500" fill="hold"/>
                                        <p:tgtEl>
                                          <p:spTgt spid="57347">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7347">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7347">
                                            <p:txEl>
                                              <p:pRg st="6" end="6"/>
                                            </p:txEl>
                                          </p:spTgt>
                                        </p:tgtEl>
                                        <p:attrNameLst>
                                          <p:attrName>style.visibility</p:attrName>
                                        </p:attrNameLst>
                                      </p:cBhvr>
                                      <p:to>
                                        <p:strVal val="visible"/>
                                      </p:to>
                                    </p:set>
                                    <p:anim calcmode="lin" valueType="num">
                                      <p:cBhvr additive="base">
                                        <p:cTn id="31" dur="500" fill="hold"/>
                                        <p:tgtEl>
                                          <p:spTgt spid="57347">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734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34471" y="76200"/>
            <a:ext cx="9847729" cy="1143000"/>
          </a:xfrm>
        </p:spPr>
        <p:txBody>
          <a:bodyPr>
            <a:noAutofit/>
          </a:bodyPr>
          <a:lstStyle/>
          <a:p>
            <a:pPr algn="ctr">
              <a:defRPr/>
            </a:pPr>
            <a:r>
              <a:rPr lang="en-US" sz="5400" b="1" dirty="0"/>
              <a:t>OVEREATING AND TETANUS</a:t>
            </a:r>
          </a:p>
        </p:txBody>
      </p:sp>
      <p:sp>
        <p:nvSpPr>
          <p:cNvPr id="68611" name="Rectangle 3"/>
          <p:cNvSpPr>
            <a:spLocks noGrp="1" noChangeArrowheads="1"/>
          </p:cNvSpPr>
          <p:nvPr>
            <p:ph idx="1"/>
          </p:nvPr>
        </p:nvSpPr>
        <p:spPr>
          <a:xfrm>
            <a:off x="207034" y="1414732"/>
            <a:ext cx="11844068" cy="5184476"/>
          </a:xfrm>
        </p:spPr>
        <p:txBody>
          <a:bodyPr>
            <a:normAutofit lnSpcReduction="10000"/>
          </a:bodyPr>
          <a:lstStyle/>
          <a:p>
            <a:pPr algn="ctr" eaLnBrk="1" hangingPunct="1">
              <a:buFont typeface="Wingdings 2" pitchFamily="18" charset="2"/>
              <a:buNone/>
            </a:pPr>
            <a:r>
              <a:rPr lang="en-US" altLang="en-US" sz="4400" b="1" dirty="0"/>
              <a:t>Prevention</a:t>
            </a:r>
          </a:p>
          <a:p>
            <a:pPr marL="0" indent="0">
              <a:buNone/>
            </a:pPr>
            <a:r>
              <a:rPr lang="en-US" altLang="en-US" sz="4000" b="1" dirty="0"/>
              <a:t>Vaccinate for clostridium perfringens and tetanus (CD&amp;T)</a:t>
            </a:r>
          </a:p>
          <a:p>
            <a:pPr marL="0" indent="0">
              <a:buNone/>
            </a:pPr>
            <a:r>
              <a:rPr lang="en-US" altLang="en-US" sz="4000" b="1" dirty="0"/>
              <a:t>Give a booster 2 weeks later</a:t>
            </a:r>
          </a:p>
          <a:p>
            <a:pPr marL="0" indent="0">
              <a:buNone/>
            </a:pPr>
            <a:r>
              <a:rPr lang="en-US" altLang="en-US" sz="4000" b="1" dirty="0"/>
              <a:t>Booster young goats every 1-2 months</a:t>
            </a:r>
            <a:endParaRPr lang="en-US" altLang="en-US" sz="4400" b="1" dirty="0"/>
          </a:p>
          <a:p>
            <a:pPr algn="ctr" eaLnBrk="1" hangingPunct="1">
              <a:buFontTx/>
              <a:buNone/>
            </a:pPr>
            <a:r>
              <a:rPr lang="en-US" altLang="en-US" sz="4400" b="1" dirty="0">
                <a:effectLst>
                  <a:outerShdw blurRad="38100" dist="38100" dir="2700000" algn="tl">
                    <a:srgbClr val="000000">
                      <a:alpha val="43137"/>
                    </a:srgbClr>
                  </a:outerShdw>
                </a:effectLst>
              </a:rPr>
              <a:t>If you didn’t see the goat vaccinated, do it </a:t>
            </a:r>
            <a:r>
              <a:rPr lang="en-US" altLang="en-US" sz="4400" b="1" dirty="0" smtClean="0">
                <a:effectLst>
                  <a:outerShdw blurRad="38100" dist="38100" dir="2700000" algn="tl">
                    <a:srgbClr val="000000">
                      <a:alpha val="43137"/>
                    </a:srgbClr>
                  </a:outerShdw>
                </a:effectLst>
              </a:rPr>
              <a:t>yourself!</a:t>
            </a:r>
            <a:endParaRPr lang="en-US" altLang="en-US" sz="4400" b="1" dirty="0">
              <a:effectLst>
                <a:outerShdw blurRad="38100" dist="38100" dir="2700000" algn="tl">
                  <a:srgbClr val="000000">
                    <a:alpha val="43137"/>
                  </a:srgbClr>
                </a:outerShdw>
              </a:effectLst>
            </a:endParaRPr>
          </a:p>
          <a:p>
            <a:pPr algn="ctr" eaLnBrk="1" hangingPunct="1">
              <a:buFontTx/>
              <a:buNone/>
            </a:pPr>
            <a:endParaRPr lang="en-US" altLang="en-US" sz="4400" dirty="0"/>
          </a:p>
        </p:txBody>
      </p:sp>
    </p:spTree>
    <p:extLst>
      <p:ext uri="{BB962C8B-B14F-4D97-AF65-F5344CB8AC3E}">
        <p14:creationId xmlns:p14="http://schemas.microsoft.com/office/powerpoint/2010/main" val="4055566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 calcmode="lin" valueType="num">
                                      <p:cBhvr additive="base">
                                        <p:cTn id="12" dur="500" fill="hold"/>
                                        <p:tgtEl>
                                          <p:spTgt spid="6861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8611">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 calcmode="lin" valueType="num">
                                      <p:cBhvr additive="base">
                                        <p:cTn id="17" dur="500" fill="hold"/>
                                        <p:tgtEl>
                                          <p:spTgt spid="6861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8611">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 calcmode="lin" valueType="num">
                                      <p:cBhvr additive="base">
                                        <p:cTn id="22" dur="500" fill="hold"/>
                                        <p:tgtEl>
                                          <p:spTgt spid="68611">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68611">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68611">
                                            <p:txEl>
                                              <p:pRg st="4" end="4"/>
                                            </p:txEl>
                                          </p:spTgt>
                                        </p:tgtEl>
                                        <p:attrNameLst>
                                          <p:attrName>style.visibility</p:attrName>
                                        </p:attrNameLst>
                                      </p:cBhvr>
                                      <p:to>
                                        <p:strVal val="visible"/>
                                      </p:to>
                                    </p:set>
                                    <p:anim calcmode="lin" valueType="num">
                                      <p:cBhvr additive="base">
                                        <p:cTn id="27" dur="500" fill="hold"/>
                                        <p:tgtEl>
                                          <p:spTgt spid="6861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86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25506" y="76200"/>
            <a:ext cx="11882464" cy="1143000"/>
          </a:xfrm>
        </p:spPr>
        <p:txBody>
          <a:bodyPr>
            <a:noAutofit/>
          </a:bodyPr>
          <a:lstStyle/>
          <a:p>
            <a:pPr algn="ctr">
              <a:defRPr/>
            </a:pPr>
            <a:r>
              <a:rPr lang="en-US" sz="5400" b="1" dirty="0"/>
              <a:t>OVEREATING AND TETANUS</a:t>
            </a:r>
          </a:p>
        </p:txBody>
      </p:sp>
      <p:sp>
        <p:nvSpPr>
          <p:cNvPr id="68611" name="Rectangle 3"/>
          <p:cNvSpPr>
            <a:spLocks noGrp="1" noChangeArrowheads="1"/>
          </p:cNvSpPr>
          <p:nvPr>
            <p:ph idx="1"/>
          </p:nvPr>
        </p:nvSpPr>
        <p:spPr>
          <a:xfrm>
            <a:off x="125505" y="1457864"/>
            <a:ext cx="11932023" cy="5253487"/>
          </a:xfrm>
        </p:spPr>
        <p:txBody>
          <a:bodyPr>
            <a:normAutofit fontScale="92500" lnSpcReduction="20000"/>
          </a:bodyPr>
          <a:lstStyle/>
          <a:p>
            <a:pPr algn="ctr" eaLnBrk="1" hangingPunct="1">
              <a:buFont typeface="Wingdings 2" pitchFamily="18" charset="2"/>
              <a:buNone/>
            </a:pPr>
            <a:r>
              <a:rPr lang="en-US" altLang="en-US" sz="4400" b="1" dirty="0" smtClean="0"/>
              <a:t>TREATMENT</a:t>
            </a:r>
            <a:endParaRPr lang="en-US" altLang="en-US" sz="4400" b="1" dirty="0"/>
          </a:p>
          <a:p>
            <a:pPr eaLnBrk="1" hangingPunct="1">
              <a:buFontTx/>
              <a:buNone/>
            </a:pPr>
            <a:r>
              <a:rPr lang="en-US" altLang="en-US" sz="4400" b="1" dirty="0"/>
              <a:t>	</a:t>
            </a:r>
            <a:r>
              <a:rPr lang="en-US" altLang="en-US" sz="4000" b="1" dirty="0"/>
              <a:t>Usually the first sign of overeating is </a:t>
            </a:r>
            <a:r>
              <a:rPr lang="en-US" altLang="en-US" sz="4000" b="1" dirty="0" smtClean="0"/>
              <a:t>death</a:t>
            </a:r>
            <a:endParaRPr lang="en-US" altLang="en-US" sz="4400" b="1" dirty="0"/>
          </a:p>
          <a:p>
            <a:pPr eaLnBrk="1" hangingPunct="1">
              <a:buFontTx/>
              <a:buNone/>
            </a:pPr>
            <a:r>
              <a:rPr lang="en-US" altLang="en-US" sz="4400" b="1" dirty="0"/>
              <a:t>	</a:t>
            </a:r>
            <a:r>
              <a:rPr lang="en-US" altLang="en-US" sz="4000" b="1" dirty="0" smtClean="0"/>
              <a:t>For tetanus, can inject </a:t>
            </a:r>
            <a:r>
              <a:rPr lang="en-US" altLang="en-US" sz="4000" b="1" dirty="0"/>
              <a:t>tetanus antitoxin if diagnosed early, but not likely to </a:t>
            </a:r>
            <a:r>
              <a:rPr lang="en-US" altLang="en-US" sz="4000" b="1" dirty="0" smtClean="0"/>
              <a:t>help</a:t>
            </a:r>
          </a:p>
          <a:p>
            <a:pPr algn="ctr" eaLnBrk="1" hangingPunct="1">
              <a:buFontTx/>
              <a:buNone/>
            </a:pPr>
            <a:r>
              <a:rPr lang="en-US" altLang="en-US" sz="4000" b="1" dirty="0" smtClean="0"/>
              <a:t>Both overeating and tetanus will kill small ruminants!</a:t>
            </a:r>
            <a:endParaRPr lang="en-US" altLang="en-US" sz="4000" b="1" dirty="0"/>
          </a:p>
          <a:p>
            <a:pPr algn="ctr" eaLnBrk="1" hangingPunct="1">
              <a:buFontTx/>
              <a:buNone/>
            </a:pPr>
            <a:r>
              <a:rPr lang="en-US" altLang="en-US" sz="4000" b="1" dirty="0"/>
              <a:t>	</a:t>
            </a:r>
            <a:r>
              <a:rPr lang="en-US" altLang="en-US" sz="4400" b="1" u="sng" dirty="0"/>
              <a:t>If you didn’t see the </a:t>
            </a:r>
            <a:r>
              <a:rPr lang="en-US" altLang="en-US" sz="4400" b="1" u="sng" dirty="0" smtClean="0"/>
              <a:t>animal </a:t>
            </a:r>
            <a:r>
              <a:rPr lang="en-US" altLang="en-US" sz="4400" b="1" u="sng" dirty="0"/>
              <a:t>vaccinated, do it </a:t>
            </a:r>
            <a:r>
              <a:rPr lang="en-US" altLang="en-US" sz="4400" b="1" u="sng" dirty="0" smtClean="0"/>
              <a:t>yourself!!!</a:t>
            </a:r>
            <a:endParaRPr lang="en-US" altLang="en-US" sz="4400" b="1" u="sng" dirty="0"/>
          </a:p>
          <a:p>
            <a:pPr algn="ctr" eaLnBrk="1" hangingPunct="1">
              <a:buFontTx/>
              <a:buNone/>
            </a:pPr>
            <a:endParaRPr lang="en-US" altLang="en-US" sz="4400" dirty="0"/>
          </a:p>
        </p:txBody>
      </p:sp>
    </p:spTree>
    <p:extLst>
      <p:ext uri="{BB962C8B-B14F-4D97-AF65-F5344CB8AC3E}">
        <p14:creationId xmlns:p14="http://schemas.microsoft.com/office/powerpoint/2010/main" val="1950603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anim calcmode="lin" valueType="num">
                                      <p:cBhvr additive="base">
                                        <p:cTn id="13" dur="500" fill="hold"/>
                                        <p:tgtEl>
                                          <p:spTgt spid="686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86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8611">
                                            <p:txEl>
                                              <p:pRg st="2" end="2"/>
                                            </p:txEl>
                                          </p:spTgt>
                                        </p:tgtEl>
                                        <p:attrNameLst>
                                          <p:attrName>style.visibility</p:attrName>
                                        </p:attrNameLst>
                                      </p:cBhvr>
                                      <p:to>
                                        <p:strVal val="visible"/>
                                      </p:to>
                                    </p:set>
                                    <p:anim calcmode="lin" valueType="num">
                                      <p:cBhvr additive="base">
                                        <p:cTn id="19" dur="500" fill="hold"/>
                                        <p:tgtEl>
                                          <p:spTgt spid="686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86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8611">
                                            <p:txEl>
                                              <p:pRg st="3" end="3"/>
                                            </p:txEl>
                                          </p:spTgt>
                                        </p:tgtEl>
                                        <p:attrNameLst>
                                          <p:attrName>style.visibility</p:attrName>
                                        </p:attrNameLst>
                                      </p:cBhvr>
                                      <p:to>
                                        <p:strVal val="visible"/>
                                      </p:to>
                                    </p:set>
                                    <p:anim calcmode="lin" valueType="num">
                                      <p:cBhvr additive="base">
                                        <p:cTn id="25" dur="500" fill="hold"/>
                                        <p:tgtEl>
                                          <p:spTgt spid="686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86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8611">
                                            <p:txEl>
                                              <p:pRg st="4" end="4"/>
                                            </p:txEl>
                                          </p:spTgt>
                                        </p:tgtEl>
                                        <p:attrNameLst>
                                          <p:attrName>style.visibility</p:attrName>
                                        </p:attrNameLst>
                                      </p:cBhvr>
                                      <p:to>
                                        <p:strVal val="visible"/>
                                      </p:to>
                                    </p:set>
                                    <p:anim calcmode="lin" valueType="num">
                                      <p:cBhvr additive="base">
                                        <p:cTn id="31" dur="500" fill="hold"/>
                                        <p:tgtEl>
                                          <p:spTgt spid="686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86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274639"/>
            <a:ext cx="10210800" cy="1143000"/>
          </a:xfrm>
        </p:spPr>
        <p:txBody>
          <a:bodyPr/>
          <a:lstStyle/>
          <a:p>
            <a:pPr>
              <a:defRPr/>
            </a:pPr>
            <a:r>
              <a:rPr lang="en-US" sz="5400" b="1" dirty="0">
                <a:solidFill>
                  <a:schemeClr val="tx1"/>
                </a:solidFill>
                <a:latin typeface="+mn-lt"/>
              </a:rPr>
              <a:t>Other Diseases of Concern</a:t>
            </a:r>
          </a:p>
        </p:txBody>
      </p:sp>
      <p:sp>
        <p:nvSpPr>
          <p:cNvPr id="53253" name="Rectangle 5"/>
          <p:cNvSpPr>
            <a:spLocks noGrp="1" noChangeArrowheads="1"/>
          </p:cNvSpPr>
          <p:nvPr>
            <p:ph sz="half" idx="1"/>
          </p:nvPr>
        </p:nvSpPr>
        <p:spPr>
          <a:xfrm>
            <a:off x="215153" y="1600200"/>
            <a:ext cx="7419224" cy="5007634"/>
          </a:xfrm>
        </p:spPr>
        <p:txBody>
          <a:bodyPr>
            <a:normAutofit/>
          </a:bodyPr>
          <a:lstStyle/>
          <a:p>
            <a:pPr marL="137160" indent="0">
              <a:buClr>
                <a:schemeClr val="tx1">
                  <a:shade val="95000"/>
                </a:schemeClr>
              </a:buClr>
              <a:buNone/>
              <a:defRPr/>
            </a:pPr>
            <a:r>
              <a:rPr lang="en-US" b="1" dirty="0" smtClean="0">
                <a:ea typeface="+mn-ea"/>
              </a:rPr>
              <a:t>	</a:t>
            </a:r>
            <a:r>
              <a:rPr lang="en-US" sz="2800" b="1" dirty="0" smtClean="0">
                <a:latin typeface="+mj-lt"/>
              </a:rPr>
              <a:t>Caseous 	Lymphadenitis (CL)</a:t>
            </a:r>
          </a:p>
          <a:p>
            <a:pPr marL="868680" lvl="1" indent="-283464">
              <a:buFont typeface="Wingdings 2"/>
              <a:buChar char=""/>
              <a:defRPr/>
            </a:pPr>
            <a:r>
              <a:rPr lang="en-US" sz="2800" b="1" dirty="0">
                <a:latin typeface="+mj-lt"/>
              </a:rPr>
              <a:t>Internal and lymph node abscesses</a:t>
            </a:r>
          </a:p>
          <a:p>
            <a:pPr marL="868680" lvl="1" indent="-283464">
              <a:buFont typeface="Wingdings 2"/>
              <a:buChar char=""/>
              <a:defRPr/>
            </a:pPr>
            <a:r>
              <a:rPr lang="en-US" sz="2800" b="1" dirty="0">
                <a:latin typeface="+mj-lt"/>
              </a:rPr>
              <a:t>Chronic, highly contagious</a:t>
            </a:r>
          </a:p>
          <a:p>
            <a:pPr marL="585216" lvl="1" indent="0">
              <a:buNone/>
              <a:defRPr/>
            </a:pPr>
            <a:endParaRPr lang="en-US" sz="2800" b="1" dirty="0">
              <a:latin typeface="+mj-lt"/>
            </a:endParaRPr>
          </a:p>
          <a:p>
            <a:pPr marL="585216" lvl="1" indent="0">
              <a:buNone/>
              <a:defRPr/>
            </a:pPr>
            <a:r>
              <a:rPr lang="en-US" sz="2800" b="1" dirty="0">
                <a:latin typeface="+mj-lt"/>
              </a:rPr>
              <a:t>	Treatment</a:t>
            </a:r>
          </a:p>
          <a:p>
            <a:pPr marL="868680" lvl="1" indent="-283464">
              <a:buFont typeface="Wingdings 2"/>
              <a:buChar char=""/>
              <a:defRPr/>
            </a:pPr>
            <a:r>
              <a:rPr lang="en-US" sz="2800" b="1" dirty="0">
                <a:latin typeface="+mj-lt"/>
              </a:rPr>
              <a:t>Formalin injected at 12:00 	into abscess</a:t>
            </a:r>
          </a:p>
          <a:p>
            <a:pPr marL="868680" lvl="1" indent="-283464">
              <a:buFont typeface="Wingdings 2"/>
              <a:buChar char=""/>
              <a:defRPr/>
            </a:pPr>
            <a:r>
              <a:rPr lang="en-US" sz="2800" b="1" dirty="0">
                <a:latin typeface="+mj-lt"/>
              </a:rPr>
              <a:t>Drain, clean, and destroy any liquid leakage by burning</a:t>
            </a:r>
          </a:p>
          <a:p>
            <a:pPr marL="585216" lvl="1" indent="0">
              <a:buNone/>
              <a:defRPr/>
            </a:pPr>
            <a:endParaRPr lang="en-US" sz="2000" b="1" dirty="0"/>
          </a:p>
        </p:txBody>
      </p:sp>
      <p:pic>
        <p:nvPicPr>
          <p:cNvPr id="71684" name="Picture 11" descr="goatabscess"/>
          <p:cNvPicPr>
            <a:picLocks noChangeAspect="1" noChangeArrowheads="1"/>
          </p:cNvPicPr>
          <p:nvPr/>
        </p:nvPicPr>
        <p:blipFill>
          <a:blip r:embed="rId2">
            <a:extLst>
              <a:ext uri="{28A0092B-C50C-407E-A947-70E740481C1C}">
                <a14:useLocalDpi xmlns:a14="http://schemas.microsoft.com/office/drawing/2010/main" val="0"/>
              </a:ext>
            </a:extLst>
          </a:blip>
          <a:srcRect r="-102"/>
          <a:stretch>
            <a:fillRect/>
          </a:stretch>
        </p:blipFill>
        <p:spPr bwMode="auto">
          <a:xfrm>
            <a:off x="7859171" y="1567131"/>
            <a:ext cx="3837828" cy="4945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7566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25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25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25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93059" y="274638"/>
            <a:ext cx="9717741" cy="944562"/>
          </a:xfrm>
        </p:spPr>
        <p:txBody>
          <a:bodyPr>
            <a:noAutofit/>
          </a:bodyPr>
          <a:lstStyle/>
          <a:p>
            <a:pPr algn="ctr" eaLnBrk="1" hangingPunct="1"/>
            <a:r>
              <a:rPr lang="en-US" altLang="en-US" sz="4800" b="1" dirty="0" smtClean="0">
                <a:solidFill>
                  <a:schemeClr val="tx1"/>
                </a:solidFill>
              </a:rPr>
              <a:t>OTHER DISEASES OF CONCERN</a:t>
            </a:r>
          </a:p>
        </p:txBody>
      </p:sp>
      <p:sp>
        <p:nvSpPr>
          <p:cNvPr id="57347" name="Rectangle 3"/>
          <p:cNvSpPr>
            <a:spLocks noGrp="1" noChangeArrowheads="1"/>
          </p:cNvSpPr>
          <p:nvPr>
            <p:ph sz="half" idx="1"/>
          </p:nvPr>
        </p:nvSpPr>
        <p:spPr>
          <a:xfrm>
            <a:off x="224287" y="1676400"/>
            <a:ext cx="6633713" cy="4800600"/>
          </a:xfrm>
        </p:spPr>
        <p:txBody>
          <a:bodyPr>
            <a:normAutofit/>
          </a:bodyPr>
          <a:lstStyle/>
          <a:p>
            <a:pPr marL="0" indent="0">
              <a:lnSpc>
                <a:spcPct val="90000"/>
              </a:lnSpc>
              <a:spcBef>
                <a:spcPct val="20000"/>
              </a:spcBef>
              <a:buClr>
                <a:schemeClr val="accent2"/>
              </a:buClr>
              <a:buSzPct val="110000"/>
              <a:buNone/>
              <a:defRPr/>
            </a:pPr>
            <a:r>
              <a:rPr lang="en-US" sz="4400" b="1" kern="0" dirty="0">
                <a:latin typeface="Times New Roman" charset="0"/>
              </a:rPr>
              <a:t>Caprine Arthritic Encephalitis (CAE)</a:t>
            </a:r>
          </a:p>
          <a:p>
            <a:pPr marL="457200" lvl="1" indent="0">
              <a:lnSpc>
                <a:spcPct val="90000"/>
              </a:lnSpc>
              <a:spcBef>
                <a:spcPct val="20000"/>
              </a:spcBef>
              <a:buClr>
                <a:schemeClr val="hlink"/>
              </a:buClr>
              <a:buSzPct val="110000"/>
              <a:buNone/>
              <a:defRPr/>
            </a:pPr>
            <a:endParaRPr lang="en-US" sz="4400" b="1" kern="0" dirty="0" smtClean="0">
              <a:latin typeface="Times New Roman" charset="0"/>
            </a:endParaRPr>
          </a:p>
          <a:p>
            <a:pPr marL="457200" lvl="1" indent="0">
              <a:lnSpc>
                <a:spcPct val="90000"/>
              </a:lnSpc>
              <a:spcBef>
                <a:spcPct val="20000"/>
              </a:spcBef>
              <a:buClr>
                <a:schemeClr val="hlink"/>
              </a:buClr>
              <a:buSzPct val="110000"/>
              <a:buNone/>
              <a:defRPr/>
            </a:pPr>
            <a:r>
              <a:rPr lang="en-US" sz="4400" b="1" kern="0" dirty="0" smtClean="0">
                <a:latin typeface="Times New Roman" charset="0"/>
              </a:rPr>
              <a:t>Colostrum </a:t>
            </a:r>
            <a:r>
              <a:rPr lang="en-US" sz="4400" b="1" kern="0" dirty="0">
                <a:latin typeface="Times New Roman" charset="0"/>
              </a:rPr>
              <a:t>is primary mode of transmission</a:t>
            </a:r>
          </a:p>
          <a:p>
            <a:pPr marL="0" indent="0">
              <a:lnSpc>
                <a:spcPct val="90000"/>
              </a:lnSpc>
              <a:buNone/>
            </a:pPr>
            <a:endParaRPr lang="en-US" altLang="en-US" sz="2000" dirty="0"/>
          </a:p>
        </p:txBody>
      </p:sp>
      <p:pic>
        <p:nvPicPr>
          <p:cNvPr id="5" name="Picture 16" descr="DSCN6802"/>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a:stretch>
            <a:fillRect/>
          </a:stretch>
        </p:blipFill>
        <p:spPr bwMode="auto">
          <a:xfrm>
            <a:off x="7206130" y="2241176"/>
            <a:ext cx="4685554" cy="35141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133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anim calcmode="lin" valueType="num">
                                      <p:cBhvr additive="base">
                                        <p:cTn id="11"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34471" y="274639"/>
            <a:ext cx="10076329" cy="1143000"/>
          </a:xfrm>
        </p:spPr>
        <p:txBody>
          <a:bodyPr>
            <a:normAutofit fontScale="90000"/>
          </a:bodyPr>
          <a:lstStyle/>
          <a:p>
            <a:pPr>
              <a:defRPr/>
            </a:pPr>
            <a:r>
              <a:rPr lang="en-US" sz="5400" b="1" smtClean="0">
                <a:solidFill>
                  <a:schemeClr val="tx1"/>
                </a:solidFill>
                <a:latin typeface="+mn-lt"/>
              </a:rPr>
              <a:t>Other Diseases of Concern</a:t>
            </a:r>
            <a:endParaRPr lang="en-US" sz="5400" b="1" dirty="0">
              <a:solidFill>
                <a:schemeClr val="tx1"/>
              </a:solidFill>
              <a:latin typeface="+mn-lt"/>
            </a:endParaRPr>
          </a:p>
        </p:txBody>
      </p:sp>
      <p:sp>
        <p:nvSpPr>
          <p:cNvPr id="57347" name="Rectangle 3"/>
          <p:cNvSpPr>
            <a:spLocks noGrp="1" noChangeArrowheads="1"/>
          </p:cNvSpPr>
          <p:nvPr>
            <p:ph sz="half" idx="1"/>
          </p:nvPr>
        </p:nvSpPr>
        <p:spPr>
          <a:xfrm>
            <a:off x="215152" y="1613647"/>
            <a:ext cx="6849881" cy="4863354"/>
          </a:xfrm>
        </p:spPr>
        <p:txBody>
          <a:bodyPr>
            <a:noAutofit/>
          </a:bodyPr>
          <a:lstStyle/>
          <a:p>
            <a:pPr eaLnBrk="1" hangingPunct="1">
              <a:lnSpc>
                <a:spcPct val="90000"/>
              </a:lnSpc>
            </a:pPr>
            <a:r>
              <a:rPr lang="en-US" altLang="en-US" sz="2800" b="1" smtClean="0">
                <a:effectLst>
                  <a:outerShdw blurRad="38100" dist="38100" dir="2700000" algn="tl">
                    <a:srgbClr val="000000">
                      <a:alpha val="43137"/>
                    </a:srgbClr>
                  </a:outerShdw>
                </a:effectLst>
                <a:latin typeface="+mj-lt"/>
                <a:ea typeface="ＭＳ Ｐゴシック" pitchFamily="34" charset="-128"/>
              </a:rPr>
              <a:t>Johne</a:t>
            </a:r>
            <a:r>
              <a:rPr lang="ja-JP" altLang="en-US" sz="2800" b="1" smtClean="0">
                <a:effectLst>
                  <a:outerShdw blurRad="38100" dist="38100" dir="2700000" algn="tl">
                    <a:srgbClr val="000000">
                      <a:alpha val="43137"/>
                    </a:srgbClr>
                  </a:outerShdw>
                </a:effectLst>
                <a:latin typeface="+mj-lt"/>
                <a:ea typeface="ＭＳ Ｐゴシック" pitchFamily="34" charset="-128"/>
              </a:rPr>
              <a:t>’</a:t>
            </a:r>
            <a:r>
              <a:rPr lang="en-US" altLang="ja-JP" sz="2800" b="1" smtClean="0">
                <a:effectLst>
                  <a:outerShdw blurRad="38100" dist="38100" dir="2700000" algn="tl">
                    <a:srgbClr val="000000">
                      <a:alpha val="43137"/>
                    </a:srgbClr>
                  </a:outerShdw>
                </a:effectLst>
                <a:latin typeface="+mj-lt"/>
                <a:ea typeface="ＭＳ Ｐゴシック" pitchFamily="34" charset="-128"/>
              </a:rPr>
              <a:t>s Disease</a:t>
            </a:r>
          </a:p>
          <a:p>
            <a:pPr lvl="1" eaLnBrk="1" hangingPunct="1">
              <a:lnSpc>
                <a:spcPct val="90000"/>
              </a:lnSpc>
            </a:pPr>
            <a:r>
              <a:rPr lang="en-US" altLang="en-US" sz="2800" b="1" smtClean="0">
                <a:latin typeface="+mj-lt"/>
                <a:ea typeface="ＭＳ Ｐゴシック" pitchFamily="34" charset="-128"/>
              </a:rPr>
              <a:t>May be more common than we think</a:t>
            </a:r>
          </a:p>
          <a:p>
            <a:pPr lvl="1" eaLnBrk="1" hangingPunct="1">
              <a:lnSpc>
                <a:spcPct val="90000"/>
              </a:lnSpc>
            </a:pPr>
            <a:r>
              <a:rPr lang="en-US" altLang="en-US" sz="2800" b="1" smtClean="0">
                <a:latin typeface="+mj-lt"/>
                <a:ea typeface="ＭＳ Ｐゴシック" pitchFamily="34" charset="-128"/>
              </a:rPr>
              <a:t>Is a digestive (wasting) type</a:t>
            </a:r>
          </a:p>
          <a:p>
            <a:pPr lvl="1" eaLnBrk="1" hangingPunct="1">
              <a:lnSpc>
                <a:spcPct val="90000"/>
              </a:lnSpc>
              <a:buFontTx/>
              <a:buNone/>
            </a:pPr>
            <a:endParaRPr lang="en-US" altLang="en-US" sz="1200" b="1" smtClean="0">
              <a:latin typeface="+mj-lt"/>
              <a:ea typeface="ＭＳ Ｐゴシック" pitchFamily="34" charset="-128"/>
            </a:endParaRPr>
          </a:p>
          <a:p>
            <a:pPr eaLnBrk="1" hangingPunct="1">
              <a:lnSpc>
                <a:spcPct val="90000"/>
              </a:lnSpc>
            </a:pPr>
            <a:r>
              <a:rPr lang="en-US" altLang="en-US" sz="2800" b="1" smtClean="0">
                <a:latin typeface="+mj-lt"/>
                <a:ea typeface="ＭＳ Ｐゴシック" pitchFamily="34" charset="-128"/>
              </a:rPr>
              <a:t>Scrapie</a:t>
            </a:r>
          </a:p>
          <a:p>
            <a:pPr lvl="1" eaLnBrk="1" hangingPunct="1">
              <a:lnSpc>
                <a:spcPct val="90000"/>
              </a:lnSpc>
            </a:pPr>
            <a:r>
              <a:rPr lang="en-US" altLang="en-US" sz="2800" b="1" smtClean="0">
                <a:latin typeface="+mj-lt"/>
                <a:ea typeface="ＭＳ Ｐゴシック" pitchFamily="34" charset="-128"/>
              </a:rPr>
              <a:t>A federal regulatory issue that</a:t>
            </a:r>
            <a:br>
              <a:rPr lang="en-US" altLang="en-US" sz="2800" b="1" smtClean="0">
                <a:latin typeface="+mj-lt"/>
                <a:ea typeface="ＭＳ Ｐゴシック" pitchFamily="34" charset="-128"/>
              </a:rPr>
            </a:br>
            <a:r>
              <a:rPr lang="en-US" altLang="en-US" sz="2800" b="1" smtClean="0">
                <a:latin typeface="+mj-lt"/>
                <a:ea typeface="ＭＳ Ｐゴシック" pitchFamily="34" charset="-128"/>
              </a:rPr>
              <a:t>imposes USDA ID requirements</a:t>
            </a:r>
          </a:p>
          <a:p>
            <a:pPr lvl="1" eaLnBrk="1" hangingPunct="1">
              <a:lnSpc>
                <a:spcPct val="90000"/>
              </a:lnSpc>
            </a:pPr>
            <a:r>
              <a:rPr lang="en-US" altLang="en-US" sz="2800" b="1" smtClean="0">
                <a:latin typeface="+mj-lt"/>
                <a:ea typeface="ＭＳ Ｐゴシック" pitchFamily="34" charset="-128"/>
              </a:rPr>
              <a:t>Is a neurological, wasting type</a:t>
            </a:r>
            <a:endParaRPr lang="en-US" altLang="en-US" sz="2800" b="1" dirty="0">
              <a:latin typeface="+mj-lt"/>
              <a:ea typeface="ＭＳ Ｐゴシック" pitchFamily="34" charset="-128"/>
            </a:endParaRPr>
          </a:p>
        </p:txBody>
      </p:sp>
      <p:pic>
        <p:nvPicPr>
          <p:cNvPr id="73732" name="Picture 4" descr="thingo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5094" y="1676402"/>
            <a:ext cx="2895600" cy="21653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733" name="Picture 5" descr="john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7294" y="4362451"/>
            <a:ext cx="2895600" cy="2171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26023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3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34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3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34471" y="274639"/>
            <a:ext cx="11925257" cy="1143000"/>
          </a:xfrm>
        </p:spPr>
        <p:txBody>
          <a:bodyPr>
            <a:normAutofit/>
          </a:bodyPr>
          <a:lstStyle/>
          <a:p>
            <a:pPr algn="ctr">
              <a:defRPr/>
            </a:pPr>
            <a:r>
              <a:rPr lang="en-US" sz="5400" b="1" dirty="0" smtClean="0">
                <a:solidFill>
                  <a:schemeClr val="tx1"/>
                </a:solidFill>
                <a:latin typeface="+mn-lt"/>
              </a:rPr>
              <a:t>FEDERAL SCRAPIE PROGRAM</a:t>
            </a:r>
            <a:endParaRPr lang="en-US" sz="5400" b="1" dirty="0">
              <a:solidFill>
                <a:schemeClr val="tx1"/>
              </a:solidFill>
              <a:latin typeface="+mn-lt"/>
            </a:endParaRPr>
          </a:p>
        </p:txBody>
      </p:sp>
      <p:sp>
        <p:nvSpPr>
          <p:cNvPr id="57347" name="Rectangle 3"/>
          <p:cNvSpPr>
            <a:spLocks noGrp="1" noChangeArrowheads="1"/>
          </p:cNvSpPr>
          <p:nvPr>
            <p:ph sz="half" idx="1"/>
          </p:nvPr>
        </p:nvSpPr>
        <p:spPr>
          <a:xfrm>
            <a:off x="215660" y="1457864"/>
            <a:ext cx="11749178" cy="5210355"/>
          </a:xfrm>
        </p:spPr>
        <p:txBody>
          <a:bodyPr>
            <a:noAutofit/>
          </a:bodyPr>
          <a:lstStyle/>
          <a:p>
            <a:pPr eaLnBrk="1" hangingPunct="1">
              <a:lnSpc>
                <a:spcPct val="90000"/>
              </a:lnSpc>
            </a:pPr>
            <a:r>
              <a:rPr lang="en-US" altLang="en-US" sz="2800" b="1" dirty="0" smtClean="0">
                <a:latin typeface="+mj-lt"/>
                <a:ea typeface="ＭＳ Ｐゴシック" pitchFamily="34" charset="-128"/>
              </a:rPr>
              <a:t>Mississippi is included in the federal eradication program</a:t>
            </a:r>
          </a:p>
          <a:p>
            <a:pPr eaLnBrk="1" hangingPunct="1">
              <a:lnSpc>
                <a:spcPct val="90000"/>
              </a:lnSpc>
            </a:pPr>
            <a:r>
              <a:rPr lang="en-US" altLang="en-US" sz="2800" b="1" dirty="0" smtClean="0">
                <a:latin typeface="+mj-lt"/>
                <a:ea typeface="ＭＳ Ｐゴシック" pitchFamily="34" charset="-128"/>
              </a:rPr>
              <a:t>Premise I.D. is required for small ruminant operations</a:t>
            </a:r>
          </a:p>
          <a:p>
            <a:pPr eaLnBrk="1" hangingPunct="1">
              <a:lnSpc>
                <a:spcPct val="90000"/>
              </a:lnSpc>
            </a:pPr>
            <a:r>
              <a:rPr lang="en-US" altLang="en-US" sz="2800" b="1" dirty="0" smtClean="0">
                <a:latin typeface="+mj-lt"/>
                <a:ea typeface="ＭＳ Ｐゴシック" pitchFamily="34" charset="-128"/>
              </a:rPr>
              <a:t>Scrapie tags are required to market small ruminants</a:t>
            </a:r>
          </a:p>
          <a:p>
            <a:pPr lvl="1">
              <a:lnSpc>
                <a:spcPct val="90000"/>
              </a:lnSpc>
            </a:pPr>
            <a:r>
              <a:rPr lang="en-US" altLang="en-US" sz="2600" b="1" dirty="0" smtClean="0">
                <a:latin typeface="+mj-lt"/>
                <a:ea typeface="ＭＳ Ｐゴシック" pitchFamily="34" charset="-128"/>
              </a:rPr>
              <a:t>Tags and applicator are free from USDA</a:t>
            </a:r>
          </a:p>
          <a:p>
            <a:pPr lvl="2">
              <a:lnSpc>
                <a:spcPct val="90000"/>
              </a:lnSpc>
            </a:pPr>
            <a:r>
              <a:rPr lang="en-US" altLang="en-US" sz="2400" b="1" dirty="0" smtClean="0">
                <a:latin typeface="+mj-lt"/>
                <a:ea typeface="ＭＳ Ｐゴシック" pitchFamily="34" charset="-128"/>
              </a:rPr>
              <a:t>Contact:</a:t>
            </a:r>
          </a:p>
          <a:p>
            <a:pPr marL="1371600" lvl="3" indent="0">
              <a:lnSpc>
                <a:spcPct val="90000"/>
              </a:lnSpc>
              <a:buNone/>
            </a:pPr>
            <a:r>
              <a:rPr lang="en-US" altLang="en-US" sz="2800" b="1" dirty="0" smtClean="0">
                <a:effectLst>
                  <a:outerShdw blurRad="38100" dist="38100" dir="2700000" algn="tl">
                    <a:srgbClr val="000000">
                      <a:alpha val="43137"/>
                    </a:srgbClr>
                  </a:outerShdw>
                </a:effectLst>
                <a:latin typeface="+mj-lt"/>
                <a:ea typeface="ＭＳ Ｐゴシック" pitchFamily="34" charset="-128"/>
              </a:rPr>
              <a:t>Charles </a:t>
            </a:r>
            <a:r>
              <a:rPr lang="en-US" altLang="en-US" sz="2800" b="1" dirty="0" err="1" smtClean="0">
                <a:effectLst>
                  <a:outerShdw blurRad="38100" dist="38100" dir="2700000" algn="tl">
                    <a:srgbClr val="000000">
                      <a:alpha val="43137"/>
                    </a:srgbClr>
                  </a:outerShdw>
                </a:effectLst>
                <a:latin typeface="+mj-lt"/>
                <a:ea typeface="ＭＳ Ｐゴシック" pitchFamily="34" charset="-128"/>
              </a:rPr>
              <a:t>Garrity</a:t>
            </a:r>
            <a:endParaRPr lang="en-US" altLang="en-US" sz="2800" b="1" dirty="0" smtClean="0">
              <a:effectLst>
                <a:outerShdw blurRad="38100" dist="38100" dir="2700000" algn="tl">
                  <a:srgbClr val="000000">
                    <a:alpha val="43137"/>
                  </a:srgbClr>
                </a:outerShdw>
              </a:effectLst>
              <a:latin typeface="+mj-lt"/>
              <a:ea typeface="ＭＳ Ｐゴシック" pitchFamily="34" charset="-128"/>
            </a:endParaRPr>
          </a:p>
          <a:p>
            <a:pPr marL="1371600" lvl="3" indent="0">
              <a:lnSpc>
                <a:spcPct val="90000"/>
              </a:lnSpc>
              <a:buNone/>
            </a:pPr>
            <a:r>
              <a:rPr lang="en-US" altLang="en-US" sz="2800" b="1" dirty="0" smtClean="0">
                <a:effectLst>
                  <a:outerShdw blurRad="38100" dist="38100" dir="2700000" algn="tl">
                    <a:srgbClr val="000000">
                      <a:alpha val="43137"/>
                    </a:srgbClr>
                  </a:outerShdw>
                </a:effectLst>
                <a:latin typeface="+mj-lt"/>
                <a:ea typeface="ＭＳ Ｐゴシック" pitchFamily="34" charset="-128"/>
              </a:rPr>
              <a:t>Animal Identification Coordinator</a:t>
            </a:r>
          </a:p>
          <a:p>
            <a:pPr marL="1371600" lvl="3" indent="0">
              <a:lnSpc>
                <a:spcPct val="90000"/>
              </a:lnSpc>
              <a:buNone/>
            </a:pPr>
            <a:r>
              <a:rPr lang="en-US" altLang="en-US" sz="2800" b="1" dirty="0" smtClean="0">
                <a:effectLst>
                  <a:outerShdw blurRad="38100" dist="38100" dir="2700000" algn="tl">
                    <a:srgbClr val="000000">
                      <a:alpha val="43137"/>
                    </a:srgbClr>
                  </a:outerShdw>
                </a:effectLst>
                <a:latin typeface="+mj-lt"/>
                <a:ea typeface="ＭＳ Ｐゴシック" pitchFamily="34" charset="-128"/>
              </a:rPr>
              <a:t>USDA/APHIS</a:t>
            </a:r>
          </a:p>
          <a:p>
            <a:pPr marL="1371600" lvl="3" indent="0">
              <a:lnSpc>
                <a:spcPct val="90000"/>
              </a:lnSpc>
              <a:buNone/>
            </a:pPr>
            <a:r>
              <a:rPr lang="en-US" altLang="en-US" sz="2800" b="1" dirty="0" smtClean="0">
                <a:effectLst>
                  <a:outerShdw blurRad="38100" dist="38100" dir="2700000" algn="tl">
                    <a:srgbClr val="000000">
                      <a:alpha val="43137"/>
                    </a:srgbClr>
                  </a:outerShdw>
                </a:effectLst>
                <a:latin typeface="+mj-lt"/>
                <a:ea typeface="ＭＳ Ｐゴシック" pitchFamily="34" charset="-128"/>
              </a:rPr>
              <a:t>601-807-8085</a:t>
            </a:r>
          </a:p>
          <a:p>
            <a:pPr eaLnBrk="1" hangingPunct="1">
              <a:lnSpc>
                <a:spcPct val="90000"/>
              </a:lnSpc>
            </a:pPr>
            <a:endParaRPr lang="en-US" altLang="en-US" sz="2800" b="1" dirty="0">
              <a:latin typeface="+mj-lt"/>
              <a:ea typeface="ＭＳ Ｐゴシック" pitchFamily="34" charset="-12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842" y="3044487"/>
            <a:ext cx="3105509" cy="3632436"/>
          </a:xfrm>
          <a:prstGeom prst="rect">
            <a:avLst/>
          </a:prstGeom>
        </p:spPr>
      </p:pic>
    </p:spTree>
    <p:extLst>
      <p:ext uri="{BB962C8B-B14F-4D97-AF65-F5344CB8AC3E}">
        <p14:creationId xmlns:p14="http://schemas.microsoft.com/office/powerpoint/2010/main" val="47804000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34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34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34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34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34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3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09800" y="381000"/>
            <a:ext cx="7772400" cy="1066800"/>
          </a:xfrm>
        </p:spPr>
        <p:txBody>
          <a:bodyPr>
            <a:normAutofit/>
          </a:bodyPr>
          <a:lstStyle/>
          <a:p>
            <a:pPr>
              <a:defRPr/>
            </a:pPr>
            <a:r>
              <a:rPr lang="en-US" sz="6000" b="1" dirty="0">
                <a:latin typeface="+mn-lt"/>
              </a:rPr>
              <a:t>Facilities..</a:t>
            </a:r>
          </a:p>
        </p:txBody>
      </p:sp>
      <p:sp>
        <p:nvSpPr>
          <p:cNvPr id="74755" name="Rectangle 3"/>
          <p:cNvSpPr>
            <a:spLocks noGrp="1" noChangeArrowheads="1"/>
          </p:cNvSpPr>
          <p:nvPr>
            <p:ph idx="1"/>
          </p:nvPr>
        </p:nvSpPr>
        <p:spPr>
          <a:xfrm>
            <a:off x="232913" y="1803400"/>
            <a:ext cx="11766430" cy="4588774"/>
          </a:xfrm>
        </p:spPr>
        <p:txBody>
          <a:bodyPr/>
          <a:lstStyle/>
          <a:p>
            <a:pPr marL="319088" indent="-319088">
              <a:buFont typeface="Wingdings" pitchFamily="2" charset="2"/>
              <a:buChar char=""/>
            </a:pPr>
            <a:r>
              <a:rPr lang="en-US" altLang="en-US" sz="3700" b="1" dirty="0">
                <a:latin typeface="+mj-lt"/>
                <a:ea typeface="ＭＳ Ｐゴシック" pitchFamily="34" charset="-128"/>
              </a:rPr>
              <a:t>Corrals should be 5-6 feet tall</a:t>
            </a:r>
          </a:p>
          <a:p>
            <a:pPr marL="639763" lvl="1" indent="-273050">
              <a:buFont typeface="Wingdings 2" pitchFamily="18" charset="2"/>
              <a:buChar char=""/>
            </a:pPr>
            <a:r>
              <a:rPr lang="en-US" altLang="en-US" sz="3300" b="1" dirty="0" smtClean="0">
                <a:latin typeface="+mj-lt"/>
                <a:ea typeface="ＭＳ Ｐゴシック" pitchFamily="34" charset="-128"/>
              </a:rPr>
              <a:t>Use net </a:t>
            </a:r>
            <a:r>
              <a:rPr lang="en-US" altLang="en-US" sz="3300" b="1" dirty="0">
                <a:latin typeface="+mj-lt"/>
                <a:ea typeface="ＭＳ Ｐゴシック" pitchFamily="34" charset="-128"/>
              </a:rPr>
              <a:t>wire or 4 X 4 welded wire</a:t>
            </a:r>
          </a:p>
          <a:p>
            <a:pPr marL="319088" indent="-319088">
              <a:buFont typeface="Wingdings" pitchFamily="2" charset="2"/>
              <a:buChar char=""/>
            </a:pPr>
            <a:r>
              <a:rPr lang="en-US" altLang="en-US" sz="3700" b="1" dirty="0">
                <a:latin typeface="+mj-lt"/>
                <a:ea typeface="ＭＳ Ｐゴシック" pitchFamily="34" charset="-128"/>
              </a:rPr>
              <a:t>Chutes</a:t>
            </a:r>
          </a:p>
          <a:p>
            <a:pPr marL="639763" lvl="1" indent="-273050">
              <a:buFont typeface="Wingdings 2" pitchFamily="18" charset="2"/>
              <a:buChar char=""/>
            </a:pPr>
            <a:r>
              <a:rPr lang="en-US" altLang="en-US" sz="3300" b="1" dirty="0">
                <a:latin typeface="+mj-lt"/>
                <a:ea typeface="ＭＳ Ｐゴシック" pitchFamily="34" charset="-128"/>
              </a:rPr>
              <a:t>12</a:t>
            </a:r>
            <a:r>
              <a:rPr lang="ja-JP" altLang="en-US" sz="3300" b="1" dirty="0">
                <a:latin typeface="+mj-lt"/>
                <a:ea typeface="ＭＳ Ｐゴシック" pitchFamily="34" charset="-128"/>
              </a:rPr>
              <a:t>”</a:t>
            </a:r>
            <a:r>
              <a:rPr lang="en-US" altLang="ja-JP" sz="3300" b="1" dirty="0">
                <a:latin typeface="+mj-lt"/>
                <a:ea typeface="ＭＳ Ｐゴシック" pitchFamily="34" charset="-128"/>
              </a:rPr>
              <a:t> wide, </a:t>
            </a:r>
            <a:r>
              <a:rPr lang="en-US" altLang="ja-JP" sz="3300" b="1" dirty="0" smtClean="0">
                <a:latin typeface="+mj-lt"/>
                <a:ea typeface="ＭＳ Ｐゴシック" pitchFamily="34" charset="-128"/>
              </a:rPr>
              <a:t>with smooth </a:t>
            </a:r>
            <a:r>
              <a:rPr lang="en-US" altLang="ja-JP" sz="3300" b="1" dirty="0">
                <a:latin typeface="+mj-lt"/>
                <a:ea typeface="ＭＳ Ｐゴシック" pitchFamily="34" charset="-128"/>
              </a:rPr>
              <a:t>sides, slightly curved</a:t>
            </a:r>
          </a:p>
          <a:p>
            <a:pPr lvl="2" eaLnBrk="1" hangingPunct="1">
              <a:lnSpc>
                <a:spcPct val="90000"/>
              </a:lnSpc>
              <a:buFont typeface="Wingdings" pitchFamily="2" charset="2"/>
              <a:buChar char=""/>
            </a:pPr>
            <a:r>
              <a:rPr lang="en-US" altLang="en-US" sz="3000" b="1" dirty="0">
                <a:latin typeface="+mj-lt"/>
                <a:ea typeface="ＭＳ Ｐゴシック" pitchFamily="34" charset="-128"/>
              </a:rPr>
              <a:t>Well lighted</a:t>
            </a:r>
          </a:p>
          <a:p>
            <a:pPr lvl="2" eaLnBrk="1" hangingPunct="1">
              <a:lnSpc>
                <a:spcPct val="90000"/>
              </a:lnSpc>
              <a:buFont typeface="Wingdings" pitchFamily="2" charset="2"/>
              <a:buChar char=""/>
            </a:pPr>
            <a:r>
              <a:rPr lang="en-US" altLang="en-US" sz="3000" b="1" dirty="0">
                <a:latin typeface="+mj-lt"/>
                <a:ea typeface="ＭＳ Ｐゴシック" pitchFamily="34" charset="-128"/>
              </a:rPr>
              <a:t>Movement uphill</a:t>
            </a:r>
          </a:p>
        </p:txBody>
      </p:sp>
    </p:spTree>
    <p:extLst>
      <p:ext uri="{BB962C8B-B14F-4D97-AF65-F5344CB8AC3E}">
        <p14:creationId xmlns:p14="http://schemas.microsoft.com/office/powerpoint/2010/main" val="5355895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209800" y="228600"/>
            <a:ext cx="7772400" cy="1295400"/>
          </a:xfrm>
        </p:spPr>
        <p:txBody>
          <a:bodyPr>
            <a:normAutofit/>
          </a:bodyPr>
          <a:lstStyle/>
          <a:p>
            <a:pPr>
              <a:defRPr/>
            </a:pPr>
            <a:r>
              <a:rPr lang="en-US" sz="6000" b="1" dirty="0">
                <a:latin typeface="+mn-lt"/>
              </a:rPr>
              <a:t>Facilities..</a:t>
            </a:r>
          </a:p>
        </p:txBody>
      </p:sp>
      <p:sp>
        <p:nvSpPr>
          <p:cNvPr id="53251" name="Rectangle 3"/>
          <p:cNvSpPr>
            <a:spLocks noGrp="1" noChangeArrowheads="1"/>
          </p:cNvSpPr>
          <p:nvPr>
            <p:ph idx="1"/>
          </p:nvPr>
        </p:nvSpPr>
        <p:spPr>
          <a:xfrm>
            <a:off x="69011" y="1803400"/>
            <a:ext cx="6255589" cy="4826000"/>
          </a:xfrm>
        </p:spPr>
        <p:txBody>
          <a:bodyPr>
            <a:normAutofit/>
          </a:bodyPr>
          <a:lstStyle/>
          <a:p>
            <a:pPr marL="0" indent="0">
              <a:buClr>
                <a:schemeClr val="tx1">
                  <a:shade val="95000"/>
                </a:schemeClr>
              </a:buClr>
              <a:buNone/>
              <a:defRPr/>
            </a:pPr>
            <a:r>
              <a:rPr lang="en-US" sz="4000" dirty="0" smtClean="0"/>
              <a:t>	</a:t>
            </a:r>
            <a:r>
              <a:rPr lang="en-US" sz="4000" b="1" dirty="0" smtClean="0"/>
              <a:t>Sheds</a:t>
            </a:r>
            <a:endParaRPr lang="en-US" sz="4000" b="1" dirty="0"/>
          </a:p>
          <a:p>
            <a:pPr marL="640080" lvl="1" indent="-274320">
              <a:buFont typeface="Wingdings 2"/>
              <a:buChar char=""/>
              <a:defRPr/>
            </a:pPr>
            <a:r>
              <a:rPr lang="en-US" sz="3600" b="1" dirty="0" smtClean="0"/>
              <a:t>Allow 5 </a:t>
            </a:r>
            <a:r>
              <a:rPr lang="en-US" sz="3600" b="1" dirty="0"/>
              <a:t>sq. ft. per animal</a:t>
            </a:r>
          </a:p>
          <a:p>
            <a:pPr marL="640080" lvl="1" indent="-274320">
              <a:buFont typeface="Wingdings 2"/>
              <a:buChar char=""/>
              <a:defRPr/>
            </a:pPr>
            <a:r>
              <a:rPr lang="en-US" sz="3600" b="1" dirty="0" smtClean="0"/>
              <a:t>Need two </a:t>
            </a:r>
            <a:r>
              <a:rPr lang="en-US" sz="3600" b="1" dirty="0"/>
              <a:t>sides </a:t>
            </a:r>
            <a:r>
              <a:rPr lang="en-US" sz="3600" b="1" dirty="0" smtClean="0"/>
              <a:t>minimum</a:t>
            </a:r>
          </a:p>
          <a:p>
            <a:pPr marL="365760" lvl="1" indent="0">
              <a:buNone/>
              <a:defRPr/>
            </a:pPr>
            <a:r>
              <a:rPr lang="en-US" sz="3600" b="1" dirty="0" smtClean="0"/>
              <a:t>Kidding area</a:t>
            </a:r>
          </a:p>
          <a:p>
            <a:pPr marL="365760" lvl="1" indent="0">
              <a:buNone/>
              <a:defRPr/>
            </a:pPr>
            <a:r>
              <a:rPr lang="en-US" sz="3600" b="1" dirty="0"/>
              <a:t>	</a:t>
            </a:r>
            <a:r>
              <a:rPr lang="en-US" sz="3200" b="1" dirty="0" smtClean="0"/>
              <a:t>Can use jugs or 	hutches</a:t>
            </a:r>
          </a:p>
          <a:p>
            <a:pPr marL="320040" indent="-320040">
              <a:buClr>
                <a:schemeClr val="tx1">
                  <a:shade val="95000"/>
                </a:schemeClr>
              </a:buClr>
              <a:buNone/>
              <a:defRPr/>
            </a:pPr>
            <a:endParaRPr lang="en-US" sz="4000" dirty="0"/>
          </a:p>
        </p:txBody>
      </p:sp>
      <p:pic>
        <p:nvPicPr>
          <p:cNvPr id="76804" name="Picture 18" descr="portahuts"/>
          <p:cNvPicPr>
            <a:picLocks noChangeAspect="1" noChangeArrowheads="1"/>
          </p:cNvPicPr>
          <p:nvPr/>
        </p:nvPicPr>
        <p:blipFill>
          <a:blip r:embed="rId2">
            <a:extLst>
              <a:ext uri="{28A0092B-C50C-407E-A947-70E740481C1C}">
                <a14:useLocalDpi xmlns:a14="http://schemas.microsoft.com/office/drawing/2010/main" val="0"/>
              </a:ext>
            </a:extLst>
          </a:blip>
          <a:srcRect b="108"/>
          <a:stretch>
            <a:fillRect/>
          </a:stretch>
        </p:blipFill>
        <p:spPr bwMode="auto">
          <a:xfrm>
            <a:off x="6400919" y="2002766"/>
            <a:ext cx="5267385" cy="41823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936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a:spLocks noGrp="1"/>
          </p:cNvSpPr>
          <p:nvPr>
            <p:ph type="ctrTitle"/>
          </p:nvPr>
        </p:nvSpPr>
        <p:spPr>
          <a:xfrm>
            <a:off x="0" y="1880558"/>
            <a:ext cx="12192000" cy="2829466"/>
          </a:xfrm>
        </p:spPr>
        <p:txBody>
          <a:bodyPr>
            <a:normAutofit fontScale="90000"/>
          </a:bodyPr>
          <a:lstStyle>
            <a:extLst/>
          </a:lstStyle>
          <a:p>
            <a:pPr>
              <a:defRPr/>
            </a:pPr>
            <a:r>
              <a:rPr lang="en-US" sz="6000" b="1" dirty="0" smtClean="0">
                <a:latin typeface="+mn-lt"/>
              </a:rPr>
              <a:t>SHEEP, GOATS, AND COPPER</a:t>
            </a:r>
            <a:r>
              <a:rPr lang="en-US" sz="6000" dirty="0" smtClean="0">
                <a:latin typeface="+mn-lt"/>
              </a:rPr>
              <a:t/>
            </a:r>
            <a:br>
              <a:rPr lang="en-US" sz="6000" dirty="0" smtClean="0">
                <a:latin typeface="+mn-lt"/>
              </a:rPr>
            </a:br>
            <a:r>
              <a:rPr lang="en-US" sz="6000" dirty="0">
                <a:latin typeface="+mn-lt"/>
              </a:rPr>
              <a:t/>
            </a:r>
            <a:br>
              <a:rPr lang="en-US" sz="6000" dirty="0">
                <a:latin typeface="+mn-lt"/>
              </a:rPr>
            </a:br>
            <a:r>
              <a:rPr lang="en-US" dirty="0" smtClean="0">
                <a:latin typeface="+mn-lt"/>
                <a:ea typeface="+mj-ea"/>
              </a:rPr>
              <a:t/>
            </a:r>
            <a:br>
              <a:rPr lang="en-US" dirty="0" smtClean="0">
                <a:latin typeface="+mn-lt"/>
                <a:ea typeface="+mj-ea"/>
              </a:rPr>
            </a:br>
            <a:r>
              <a:rPr lang="en-US" sz="3200" dirty="0">
                <a:latin typeface="+mn-lt"/>
              </a:rPr>
              <a:t/>
            </a:r>
            <a:br>
              <a:rPr lang="en-US" sz="3200" dirty="0">
                <a:latin typeface="+mn-lt"/>
              </a:rPr>
            </a:br>
            <a:r>
              <a:rPr lang="en-US" sz="3200" dirty="0">
                <a:latin typeface="+mn-lt"/>
              </a:rPr>
              <a:t/>
            </a:r>
            <a:br>
              <a:rPr lang="en-US" sz="3200" dirty="0">
                <a:latin typeface="+mn-lt"/>
              </a:rPr>
            </a:br>
            <a:endParaRPr lang="en-US" dirty="0">
              <a:latin typeface="+mn-lt"/>
              <a:ea typeface="+mj-ea"/>
            </a:endParaRPr>
          </a:p>
        </p:txBody>
      </p:sp>
      <p:sp>
        <p:nvSpPr>
          <p:cNvPr id="10243" name="Rectangle 4"/>
          <p:cNvSpPr>
            <a:spLocks noGrp="1"/>
          </p:cNvSpPr>
          <p:nvPr>
            <p:ph type="subTitle" idx="1"/>
          </p:nvPr>
        </p:nvSpPr>
        <p:spPr>
          <a:xfrm>
            <a:off x="0" y="2406770"/>
            <a:ext cx="12191999" cy="4330460"/>
          </a:xfrm>
        </p:spPr>
        <p:txBody>
          <a:bodyPr>
            <a:normAutofit fontScale="77500" lnSpcReduction="20000"/>
          </a:bodyPr>
          <a:lstStyle/>
          <a:p>
            <a:pPr eaLnBrk="1" hangingPunct="1">
              <a:lnSpc>
                <a:spcPct val="90000"/>
              </a:lnSpc>
              <a:buFont typeface="Wingdings" pitchFamily="2" charset="2"/>
              <a:buNone/>
            </a:pPr>
            <a:r>
              <a:rPr lang="en-US" altLang="en-US" sz="3600" b="1" dirty="0" smtClean="0">
                <a:latin typeface="Arial Narrow" pitchFamily="34" charset="0"/>
                <a:ea typeface="ＭＳ Ｐゴシック" pitchFamily="34" charset="-128"/>
              </a:rPr>
              <a:t>HAIR Sheep ARE MORE TOLERANT OF COPPER THAN WOOL SHEEP</a:t>
            </a:r>
          </a:p>
          <a:p>
            <a:pPr eaLnBrk="1" hangingPunct="1">
              <a:lnSpc>
                <a:spcPct val="90000"/>
              </a:lnSpc>
              <a:buFont typeface="Wingdings" pitchFamily="2" charset="2"/>
              <a:buNone/>
            </a:pPr>
            <a:endParaRPr lang="en-US" altLang="en-US" sz="900" dirty="0" smtClean="0">
              <a:latin typeface="Arial Narrow" pitchFamily="34" charset="0"/>
              <a:ea typeface="ＭＳ Ｐゴシック" pitchFamily="34" charset="-128"/>
            </a:endParaRPr>
          </a:p>
          <a:p>
            <a:pPr lvl="0"/>
            <a:r>
              <a:rPr lang="en-US" sz="2800" b="1" dirty="0" smtClean="0"/>
              <a:t>Do </a:t>
            </a:r>
            <a:r>
              <a:rPr lang="en-US" sz="2800" b="1" dirty="0"/>
              <a:t>not feed swine or poultry feed to sheep. They contain high levels of copper by design.</a:t>
            </a:r>
          </a:p>
          <a:p>
            <a:pPr lvl="0"/>
            <a:r>
              <a:rPr lang="en-US" sz="2800" b="1" dirty="0"/>
              <a:t>Carefully investigate copper levels in beef or dairy products before feeding to sheep. Some of them will have high levels of copper, while others will not.</a:t>
            </a:r>
          </a:p>
          <a:p>
            <a:pPr lvl="0"/>
            <a:r>
              <a:rPr lang="en-US" sz="2800" b="1" dirty="0"/>
              <a:t>Communicate with feed company representatives or country elevators supplying feed. It is important that mixers are clean, augers clean, and feed delivery trucks clean before handling sheep feeds, especially if they mix and handle swine feeds.</a:t>
            </a:r>
          </a:p>
          <a:p>
            <a:pPr lvl="0"/>
            <a:r>
              <a:rPr lang="en-US" sz="2800" b="1" dirty="0"/>
              <a:t>Test feeds and forages for levels of copper, molybdenum and sulfur.</a:t>
            </a:r>
          </a:p>
          <a:p>
            <a:pPr lvl="0"/>
            <a:r>
              <a:rPr lang="en-US" sz="2800" b="1" dirty="0"/>
              <a:t>Avoid grazing sheep on pastures where swine or poultry waste is applied.</a:t>
            </a:r>
          </a:p>
          <a:p>
            <a:pPr lvl="0"/>
            <a:r>
              <a:rPr lang="en-US" sz="2800" b="1" dirty="0"/>
              <a:t>Consider adding molybdenum to the diet at a rate of 3 ppm. </a:t>
            </a:r>
          </a:p>
          <a:p>
            <a:pPr eaLnBrk="1" hangingPunct="1">
              <a:lnSpc>
                <a:spcPct val="90000"/>
              </a:lnSpc>
              <a:buFont typeface="Wingdings" pitchFamily="2" charset="2"/>
              <a:buNone/>
            </a:pPr>
            <a:endParaRPr lang="en-US" altLang="en-US" sz="2800" dirty="0" smtClean="0">
              <a:latin typeface="Arial Narrow" pitchFamily="34" charset="0"/>
              <a:ea typeface="ＭＳ Ｐゴシック" pitchFamily="34" charset="-128"/>
            </a:endParaRPr>
          </a:p>
          <a:p>
            <a:pPr eaLnBrk="1" hangingPunct="1">
              <a:lnSpc>
                <a:spcPct val="90000"/>
              </a:lnSpc>
              <a:buFont typeface="Wingdings" pitchFamily="2" charset="2"/>
              <a:buNone/>
            </a:pPr>
            <a:endParaRPr lang="en-US" altLang="en-US" sz="3600" dirty="0" smtClean="0">
              <a:latin typeface="Arial Narrow" pitchFamily="34" charset="0"/>
              <a:ea typeface="ＭＳ Ｐゴシック" pitchFamily="34" charset="-128"/>
            </a:endParaRPr>
          </a:p>
        </p:txBody>
      </p:sp>
    </p:spTree>
    <p:extLst>
      <p:ext uri="{BB962C8B-B14F-4D97-AF65-F5344CB8AC3E}">
        <p14:creationId xmlns:p14="http://schemas.microsoft.com/office/powerpoint/2010/main" val="35385937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209800" y="304800"/>
            <a:ext cx="7772400" cy="838200"/>
          </a:xfrm>
        </p:spPr>
        <p:txBody>
          <a:bodyPr>
            <a:normAutofit fontScale="90000"/>
          </a:bodyPr>
          <a:lstStyle/>
          <a:p>
            <a:pPr>
              <a:defRPr/>
            </a:pPr>
            <a:r>
              <a:rPr lang="en-US" sz="6000" b="1" dirty="0">
                <a:latin typeface="+mn-lt"/>
              </a:rPr>
              <a:t>Fencing..</a:t>
            </a:r>
          </a:p>
        </p:txBody>
      </p:sp>
      <p:sp>
        <p:nvSpPr>
          <p:cNvPr id="75779" name="Rectangle 3"/>
          <p:cNvSpPr>
            <a:spLocks noGrp="1" noChangeArrowheads="1"/>
          </p:cNvSpPr>
          <p:nvPr>
            <p:ph idx="1"/>
          </p:nvPr>
        </p:nvSpPr>
        <p:spPr>
          <a:xfrm>
            <a:off x="197224" y="1434353"/>
            <a:ext cx="7523418" cy="5271247"/>
          </a:xfrm>
        </p:spPr>
        <p:txBody>
          <a:bodyPr>
            <a:normAutofit lnSpcReduction="10000"/>
          </a:bodyPr>
          <a:lstStyle/>
          <a:p>
            <a:pPr marL="319088" indent="-319088">
              <a:lnSpc>
                <a:spcPct val="80000"/>
              </a:lnSpc>
              <a:buFont typeface="Wingdings" pitchFamily="2" charset="2"/>
              <a:buChar char=""/>
            </a:pPr>
            <a:r>
              <a:rPr lang="en-US" altLang="en-US" sz="2800" b="1" dirty="0" smtClean="0">
                <a:latin typeface="+mj-lt"/>
                <a:ea typeface="ＭＳ Ｐゴシック" pitchFamily="34" charset="-128"/>
              </a:rPr>
              <a:t>Net Wire</a:t>
            </a:r>
          </a:p>
          <a:p>
            <a:pPr marL="639763" lvl="1" indent="-273050">
              <a:lnSpc>
                <a:spcPct val="80000"/>
              </a:lnSpc>
              <a:buFont typeface="Wingdings 2" pitchFamily="18" charset="2"/>
              <a:buChar char=""/>
            </a:pPr>
            <a:r>
              <a:rPr lang="en-US" altLang="en-US" sz="2800" b="1" dirty="0">
                <a:latin typeface="+mj-lt"/>
                <a:ea typeface="ＭＳ Ｐゴシック" pitchFamily="34" charset="-128"/>
              </a:rPr>
              <a:t>12</a:t>
            </a:r>
            <a:r>
              <a:rPr lang="ja-JP" altLang="en-US" sz="2800" b="1" dirty="0">
                <a:latin typeface="+mj-lt"/>
                <a:ea typeface="ＭＳ Ｐゴシック" pitchFamily="34" charset="-128"/>
              </a:rPr>
              <a:t>”</a:t>
            </a:r>
            <a:r>
              <a:rPr lang="en-US" altLang="ja-JP" sz="2800" b="1" dirty="0">
                <a:latin typeface="+mj-lt"/>
                <a:ea typeface="ＭＳ Ｐゴシック" pitchFamily="34" charset="-128"/>
              </a:rPr>
              <a:t> vs 6</a:t>
            </a:r>
            <a:r>
              <a:rPr lang="ja-JP" altLang="en-US" sz="2800" b="1" dirty="0">
                <a:latin typeface="+mj-lt"/>
                <a:ea typeface="ＭＳ Ｐゴシック" pitchFamily="34" charset="-128"/>
              </a:rPr>
              <a:t>”</a:t>
            </a:r>
            <a:r>
              <a:rPr lang="en-US" altLang="ja-JP" sz="2800" b="1" dirty="0">
                <a:latin typeface="+mj-lt"/>
                <a:ea typeface="ＭＳ Ｐゴシック" pitchFamily="34" charset="-128"/>
              </a:rPr>
              <a:t> wire; </a:t>
            </a:r>
            <a:r>
              <a:rPr lang="en-US" altLang="ja-JP" sz="2800" b="1" dirty="0" smtClean="0">
                <a:latin typeface="+mj-lt"/>
                <a:ea typeface="ＭＳ Ｐゴシック" pitchFamily="34" charset="-128"/>
              </a:rPr>
              <a:t>at least 48</a:t>
            </a:r>
            <a:r>
              <a:rPr lang="ja-JP" altLang="en-US" sz="2800" b="1" dirty="0">
                <a:latin typeface="+mj-lt"/>
                <a:ea typeface="ＭＳ Ｐゴシック" pitchFamily="34" charset="-128"/>
              </a:rPr>
              <a:t>”</a:t>
            </a:r>
            <a:r>
              <a:rPr lang="en-US" altLang="ja-JP" sz="2800" b="1" dirty="0">
                <a:latin typeface="+mj-lt"/>
                <a:ea typeface="ＭＳ Ｐゴシック" pitchFamily="34" charset="-128"/>
              </a:rPr>
              <a:t> tall</a:t>
            </a:r>
          </a:p>
          <a:p>
            <a:pPr marL="639763" lvl="1" indent="-273050">
              <a:lnSpc>
                <a:spcPct val="80000"/>
              </a:lnSpc>
              <a:buFont typeface="Wingdings 2" pitchFamily="18" charset="2"/>
              <a:buChar char=""/>
            </a:pPr>
            <a:r>
              <a:rPr lang="en-US" altLang="en-US" sz="2800" b="1" dirty="0">
                <a:latin typeface="+mj-lt"/>
                <a:ea typeface="ＭＳ Ｐゴシック" pitchFamily="34" charset="-128"/>
              </a:rPr>
              <a:t>Barbed wire on top and bottom</a:t>
            </a:r>
          </a:p>
          <a:p>
            <a:pPr marL="319088" indent="-319088">
              <a:lnSpc>
                <a:spcPct val="80000"/>
              </a:lnSpc>
              <a:buFont typeface="Wingdings" pitchFamily="2" charset="2"/>
              <a:buChar char=""/>
            </a:pPr>
            <a:r>
              <a:rPr lang="en-US" altLang="en-US" sz="2800" b="1" dirty="0" smtClean="0">
                <a:latin typeface="+mj-lt"/>
                <a:ea typeface="ＭＳ Ｐゴシック" pitchFamily="34" charset="-128"/>
              </a:rPr>
              <a:t>Electric Fencing</a:t>
            </a:r>
          </a:p>
          <a:p>
            <a:pPr marL="639763" lvl="1" indent="-273050">
              <a:lnSpc>
                <a:spcPct val="80000"/>
              </a:lnSpc>
              <a:buFont typeface="Wingdings 2" pitchFamily="18" charset="2"/>
              <a:buChar char=""/>
            </a:pPr>
            <a:r>
              <a:rPr lang="en-US" altLang="en-US" sz="2800" b="1" dirty="0">
                <a:latin typeface="+mj-lt"/>
                <a:ea typeface="ＭＳ Ｐゴシック" pitchFamily="34" charset="-128"/>
              </a:rPr>
              <a:t>High maintenance</a:t>
            </a:r>
          </a:p>
          <a:p>
            <a:pPr marL="639763" lvl="1" indent="-273050">
              <a:lnSpc>
                <a:spcPct val="80000"/>
              </a:lnSpc>
              <a:buFont typeface="Wingdings 2" pitchFamily="18" charset="2"/>
              <a:buChar char=""/>
            </a:pPr>
            <a:r>
              <a:rPr lang="en-US" altLang="en-US" sz="2800" b="1" dirty="0">
                <a:latin typeface="+mj-lt"/>
                <a:ea typeface="ＭＳ Ｐゴシック" pitchFamily="34" charset="-128"/>
              </a:rPr>
              <a:t>Good for </a:t>
            </a:r>
            <a:r>
              <a:rPr lang="en-US" altLang="en-US" sz="2800" b="1" dirty="0" smtClean="0">
                <a:latin typeface="+mj-lt"/>
                <a:ea typeface="ＭＳ Ｐゴシック" pitchFamily="34" charset="-128"/>
              </a:rPr>
              <a:t>temporary or </a:t>
            </a:r>
            <a:r>
              <a:rPr lang="en-US" altLang="en-US" sz="2800" b="1" dirty="0">
                <a:latin typeface="+mj-lt"/>
                <a:ea typeface="ＭＳ Ｐゴシック" pitchFamily="34" charset="-128"/>
              </a:rPr>
              <a:t>rotation systems</a:t>
            </a:r>
          </a:p>
          <a:p>
            <a:pPr marL="319088" indent="-319088">
              <a:lnSpc>
                <a:spcPct val="80000"/>
              </a:lnSpc>
              <a:buFont typeface="Wingdings" pitchFamily="2" charset="2"/>
              <a:buChar char=""/>
            </a:pPr>
            <a:r>
              <a:rPr lang="en-US" altLang="en-US" sz="2800" b="1" dirty="0" smtClean="0">
                <a:latin typeface="+mj-lt"/>
                <a:ea typeface="ＭＳ Ｐゴシック" pitchFamily="34" charset="-128"/>
              </a:rPr>
              <a:t>Combination of net and electric is best</a:t>
            </a:r>
          </a:p>
          <a:p>
            <a:pPr marL="319088" indent="-319088">
              <a:lnSpc>
                <a:spcPct val="80000"/>
              </a:lnSpc>
              <a:buFont typeface="Wingdings" pitchFamily="2" charset="2"/>
              <a:buChar char=""/>
            </a:pPr>
            <a:endParaRPr lang="en-US" altLang="en-US" sz="1000" b="1" dirty="0">
              <a:latin typeface="+mj-lt"/>
              <a:ea typeface="ＭＳ Ｐゴシック" pitchFamily="34" charset="-128"/>
            </a:endParaRPr>
          </a:p>
          <a:p>
            <a:pPr marL="0" indent="0">
              <a:lnSpc>
                <a:spcPct val="80000"/>
              </a:lnSpc>
              <a:buNone/>
            </a:pPr>
            <a:r>
              <a:rPr lang="en-US" altLang="en-US" sz="2800" b="1" dirty="0" smtClean="0">
                <a:ea typeface="ＭＳ Ｐゴシック" pitchFamily="34" charset="-128"/>
              </a:rPr>
              <a:t>If you can throw water through it, a goat can go through it!</a:t>
            </a:r>
          </a:p>
          <a:p>
            <a:pPr marL="0" indent="0" algn="ctr">
              <a:lnSpc>
                <a:spcPct val="80000"/>
              </a:lnSpc>
              <a:buNone/>
            </a:pPr>
            <a:r>
              <a:rPr lang="en-US" altLang="en-US" sz="2800" b="1" dirty="0" smtClean="0">
                <a:ea typeface="ＭＳ Ｐゴシック" pitchFamily="34" charset="-128"/>
              </a:rPr>
              <a:t>Never discount good Fencing systems!</a:t>
            </a:r>
          </a:p>
          <a:p>
            <a:pPr marL="319088" indent="-319088">
              <a:lnSpc>
                <a:spcPct val="80000"/>
              </a:lnSpc>
              <a:buFont typeface="Wingdings" pitchFamily="2" charset="2"/>
              <a:buChar char=""/>
            </a:pPr>
            <a:endParaRPr lang="en-US" altLang="en-US" b="1" dirty="0" smtClean="0">
              <a:ea typeface="ＭＳ Ｐゴシック" pitchFamily="34" charset="-128"/>
            </a:endParaRPr>
          </a:p>
        </p:txBody>
      </p:sp>
      <p:pic>
        <p:nvPicPr>
          <p:cNvPr id="75780" name="Picture 15" descr="387410590_4cc4764d2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2668" y="1955997"/>
            <a:ext cx="4341529" cy="32646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9503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209800" y="228600"/>
            <a:ext cx="7772400" cy="1295400"/>
          </a:xfrm>
        </p:spPr>
        <p:txBody>
          <a:bodyPr>
            <a:normAutofit/>
          </a:bodyPr>
          <a:lstStyle/>
          <a:p>
            <a:pPr>
              <a:defRPr/>
            </a:pPr>
            <a:r>
              <a:rPr lang="en-US" sz="6000" b="1" dirty="0">
                <a:latin typeface="+mn-lt"/>
              </a:rPr>
              <a:t>Predators..</a:t>
            </a:r>
          </a:p>
        </p:txBody>
      </p:sp>
      <p:sp>
        <p:nvSpPr>
          <p:cNvPr id="54275" name="Rectangle 3"/>
          <p:cNvSpPr>
            <a:spLocks noGrp="1" noChangeArrowheads="1"/>
          </p:cNvSpPr>
          <p:nvPr>
            <p:ph idx="1"/>
          </p:nvPr>
        </p:nvSpPr>
        <p:spPr>
          <a:xfrm>
            <a:off x="80683" y="1524000"/>
            <a:ext cx="11994776" cy="5333999"/>
          </a:xfrm>
        </p:spPr>
        <p:txBody>
          <a:bodyPr>
            <a:normAutofit fontScale="92500" lnSpcReduction="10000"/>
          </a:bodyPr>
          <a:lstStyle/>
          <a:p>
            <a:pPr marL="320040" indent="-320040">
              <a:buClr>
                <a:schemeClr val="tx1">
                  <a:shade val="95000"/>
                </a:schemeClr>
              </a:buClr>
              <a:buFont typeface="Wingdings"/>
              <a:buChar char=""/>
              <a:defRPr/>
            </a:pPr>
            <a:r>
              <a:rPr lang="en-US" sz="3200" b="1" dirty="0">
                <a:latin typeface="+mj-lt"/>
              </a:rPr>
              <a:t>Dogs, coyotes, feral hogs</a:t>
            </a:r>
          </a:p>
          <a:p>
            <a:pPr marL="320040" indent="-320040">
              <a:buClr>
                <a:schemeClr val="tx1">
                  <a:shade val="95000"/>
                </a:schemeClr>
              </a:buClr>
              <a:buFont typeface="Wingdings"/>
              <a:buChar char=""/>
              <a:defRPr/>
            </a:pPr>
            <a:r>
              <a:rPr lang="en-US" sz="3200" b="1" dirty="0">
                <a:latin typeface="+mj-lt"/>
              </a:rPr>
              <a:t>Fencing is your best deterrent</a:t>
            </a:r>
          </a:p>
          <a:p>
            <a:pPr marL="320040" indent="-320040">
              <a:buClr>
                <a:schemeClr val="tx1">
                  <a:shade val="95000"/>
                </a:schemeClr>
              </a:buClr>
              <a:buFont typeface="Wingdings"/>
              <a:buChar char=""/>
              <a:defRPr/>
            </a:pPr>
            <a:r>
              <a:rPr lang="en-US" sz="3200" b="1" dirty="0" smtClean="0">
                <a:latin typeface="+mj-lt"/>
              </a:rPr>
              <a:t>Consider guard </a:t>
            </a:r>
            <a:r>
              <a:rPr lang="en-US" sz="3200" b="1" dirty="0">
                <a:latin typeface="+mj-lt"/>
              </a:rPr>
              <a:t>animals</a:t>
            </a:r>
          </a:p>
          <a:p>
            <a:pPr marL="640080" lvl="1" indent="-274320">
              <a:buFont typeface="Wingdings 2"/>
              <a:buChar char=""/>
              <a:defRPr/>
            </a:pPr>
            <a:r>
              <a:rPr lang="en-US" sz="3200" b="1" dirty="0">
                <a:latin typeface="+mj-lt"/>
              </a:rPr>
              <a:t>Dogs, llamas, donkeys</a:t>
            </a:r>
          </a:p>
          <a:p>
            <a:pPr marL="320040" indent="-320040">
              <a:buClr>
                <a:schemeClr val="tx1">
                  <a:shade val="95000"/>
                </a:schemeClr>
              </a:buClr>
              <a:buFont typeface="Wingdings"/>
              <a:buChar char=""/>
              <a:defRPr/>
            </a:pPr>
            <a:r>
              <a:rPr lang="en-US" sz="3200" b="1" dirty="0" smtClean="0">
                <a:latin typeface="+mj-lt"/>
              </a:rPr>
              <a:t>Use night </a:t>
            </a:r>
            <a:r>
              <a:rPr lang="en-US" sz="3200" b="1" dirty="0">
                <a:latin typeface="+mj-lt"/>
              </a:rPr>
              <a:t>penning</a:t>
            </a:r>
          </a:p>
          <a:p>
            <a:pPr marL="320040" indent="-320040">
              <a:buClr>
                <a:schemeClr val="tx1">
                  <a:shade val="95000"/>
                </a:schemeClr>
              </a:buClr>
              <a:buFont typeface="Wingdings"/>
              <a:buChar char=""/>
              <a:defRPr/>
            </a:pPr>
            <a:r>
              <a:rPr lang="en-US" sz="3200" b="1" dirty="0" smtClean="0">
                <a:latin typeface="+mj-lt"/>
              </a:rPr>
              <a:t>Kid </a:t>
            </a:r>
            <a:r>
              <a:rPr lang="en-US" sz="3200" b="1" dirty="0">
                <a:latin typeface="+mj-lt"/>
              </a:rPr>
              <a:t>in protected areas</a:t>
            </a:r>
          </a:p>
          <a:p>
            <a:pPr marL="320040" indent="-320040">
              <a:buClr>
                <a:schemeClr val="tx1">
                  <a:shade val="95000"/>
                </a:schemeClr>
              </a:buClr>
              <a:buFont typeface="Wingdings"/>
              <a:buChar char=""/>
              <a:defRPr/>
            </a:pPr>
            <a:r>
              <a:rPr lang="en-US" sz="3200" b="1" dirty="0" smtClean="0">
                <a:latin typeface="+mj-lt"/>
              </a:rPr>
              <a:t>Consider traps</a:t>
            </a:r>
            <a:r>
              <a:rPr lang="en-US" sz="3200" b="1" dirty="0">
                <a:latin typeface="+mj-lt"/>
              </a:rPr>
              <a:t>, snares, </a:t>
            </a:r>
            <a:r>
              <a:rPr lang="en-US" sz="3200" b="1" dirty="0" smtClean="0">
                <a:latin typeface="+mj-lt"/>
              </a:rPr>
              <a:t>and hunting</a:t>
            </a:r>
          </a:p>
          <a:p>
            <a:pPr marL="400050" lvl="1" indent="0" algn="ctr">
              <a:buClr>
                <a:schemeClr val="tx1">
                  <a:shade val="95000"/>
                </a:schemeClr>
              </a:buClr>
              <a:buNone/>
              <a:defRPr/>
            </a:pPr>
            <a:r>
              <a:rPr lang="en-US" sz="3000" b="1" dirty="0" smtClean="0">
                <a:effectLst>
                  <a:outerShdw blurRad="38100" dist="38100" dir="2700000" algn="tl">
                    <a:srgbClr val="000000">
                      <a:alpha val="43137"/>
                    </a:srgbClr>
                  </a:outerShdw>
                </a:effectLst>
              </a:rPr>
              <a:t>If you have coyotes, but don’t have losses, do not kill them</a:t>
            </a:r>
          </a:p>
          <a:p>
            <a:pPr marL="400050" lvl="1" indent="0" algn="ctr">
              <a:buClr>
                <a:schemeClr val="tx1">
                  <a:shade val="95000"/>
                </a:schemeClr>
              </a:buClr>
              <a:buNone/>
              <a:defRPr/>
            </a:pPr>
            <a:r>
              <a:rPr lang="en-US" sz="3000" b="1" dirty="0" smtClean="0">
                <a:effectLst>
                  <a:outerShdw blurRad="38100" dist="38100" dir="2700000" algn="tl">
                    <a:srgbClr val="000000">
                      <a:alpha val="43137"/>
                    </a:srgbClr>
                  </a:outerShdw>
                </a:effectLst>
              </a:rPr>
              <a:t>New coyotes with a taste for goat may move into the area</a:t>
            </a:r>
            <a:endParaRPr lang="en-US" sz="3000" b="1" dirty="0">
              <a:effectLst>
                <a:outerShdw blurRad="38100" dist="38100" dir="2700000" algn="tl">
                  <a:srgbClr val="000000">
                    <a:alpha val="43137"/>
                  </a:srgbClr>
                </a:outerShdw>
              </a:effectLst>
            </a:endParaRPr>
          </a:p>
        </p:txBody>
      </p:sp>
      <p:pic>
        <p:nvPicPr>
          <p:cNvPr id="77828" name="Picture 7" descr="389880868_d3f2bbbb73"/>
          <p:cNvPicPr>
            <a:picLocks noChangeAspect="1" noChangeArrowheads="1"/>
          </p:cNvPicPr>
          <p:nvPr/>
        </p:nvPicPr>
        <p:blipFill>
          <a:blip r:embed="rId2">
            <a:extLst>
              <a:ext uri="{28A0092B-C50C-407E-A947-70E740481C1C}">
                <a14:useLocalDpi xmlns:a14="http://schemas.microsoft.com/office/drawing/2010/main" val="0"/>
              </a:ext>
            </a:extLst>
          </a:blip>
          <a:srcRect r="122" b="-150"/>
          <a:stretch>
            <a:fillRect/>
          </a:stretch>
        </p:blipFill>
        <p:spPr bwMode="auto">
          <a:xfrm rot="719547">
            <a:off x="7766621" y="1092880"/>
            <a:ext cx="3567854" cy="4210521"/>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8348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39271" y="609600"/>
            <a:ext cx="9542929" cy="3124200"/>
          </a:xfrm>
        </p:spPr>
        <p:txBody>
          <a:bodyPr>
            <a:normAutofit fontScale="90000"/>
          </a:bodyPr>
          <a:lstStyle/>
          <a:p>
            <a:pPr>
              <a:defRPr/>
            </a:pPr>
            <a:r>
              <a:rPr lang="en-US" altLang="en-US" sz="5300" b="1" dirty="0" smtClean="0">
                <a:effectLst>
                  <a:outerShdw blurRad="38100" dist="38100" dir="2700000" algn="tl">
                    <a:srgbClr val="000000">
                      <a:alpha val="43137"/>
                    </a:srgbClr>
                  </a:outerShdw>
                </a:effectLst>
              </a:rPr>
              <a:t>Always Cover Your Backside!</a:t>
            </a:r>
            <a:br>
              <a:rPr lang="en-US" altLang="en-US" sz="5300" b="1" dirty="0" smtClean="0">
                <a:effectLst>
                  <a:outerShdw blurRad="38100" dist="38100" dir="2700000" algn="tl">
                    <a:srgbClr val="000000">
                      <a:alpha val="43137"/>
                    </a:srgbClr>
                  </a:outerShdw>
                </a:effectLst>
              </a:rPr>
            </a:br>
            <a:r>
              <a:rPr lang="en-US" altLang="en-US" sz="4000" dirty="0"/>
              <a:t/>
            </a:r>
            <a:br>
              <a:rPr lang="en-US" altLang="en-US" sz="4000" dirty="0"/>
            </a:br>
            <a:r>
              <a:rPr lang="en-US" altLang="en-US" sz="4400" b="1" dirty="0"/>
              <a:t>Know how to survive if things start going wrong</a:t>
            </a:r>
            <a:r>
              <a:rPr lang="en-US" altLang="en-US" sz="4400" b="1" dirty="0" smtClean="0"/>
              <a:t>…</a:t>
            </a:r>
            <a:br>
              <a:rPr lang="en-US" altLang="en-US" sz="4400" b="1" dirty="0" smtClean="0"/>
            </a:br>
            <a:r>
              <a:rPr lang="en-US" altLang="en-US" sz="4000" dirty="0"/>
              <a:t/>
            </a:r>
            <a:br>
              <a:rPr lang="en-US" altLang="en-US" sz="4000" dirty="0"/>
            </a:br>
            <a:r>
              <a:rPr lang="en-US" altLang="en-US" sz="4400" b="1" dirty="0"/>
              <a:t>Know your limits…</a:t>
            </a:r>
            <a:endParaRPr lang="en-US" altLang="en-US" sz="4400" b="1" dirty="0" smtClean="0"/>
          </a:p>
        </p:txBody>
      </p:sp>
      <p:pic>
        <p:nvPicPr>
          <p:cNvPr id="10243" name="Picture 4" descr="C:\Documents and Settings\msues\My Documents\My Pictures\Buttinggo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177" y="2967318"/>
            <a:ext cx="4963566" cy="31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7515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338047"/>
            <a:ext cx="12192000" cy="233081"/>
          </a:xfrm>
        </p:spPr>
        <p:txBody>
          <a:bodyPr>
            <a:normAutofit fontScale="90000"/>
          </a:bodyPr>
          <a:lstStyle/>
          <a:p>
            <a:pPr algn="ctr"/>
            <a:r>
              <a:rPr lang="en-US" b="1" dirty="0" smtClean="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636494" y="1192308"/>
            <a:ext cx="9798424" cy="4697504"/>
          </a:xfrm>
        </p:spPr>
        <p:txBody>
          <a:bodyPr>
            <a:normAutofit/>
          </a:bodyPr>
          <a:lstStyle/>
          <a:p>
            <a:pPr algn="ctr"/>
            <a:r>
              <a:rPr lang="en-US" sz="6600" b="1" dirty="0">
                <a:effectLst>
                  <a:outerShdw blurRad="38100" dist="38100" dir="2700000" algn="tl">
                    <a:srgbClr val="000000">
                      <a:alpha val="43137"/>
                    </a:srgbClr>
                  </a:outerShdw>
                </a:effectLst>
                <a:hlinkClick r:id="rId2"/>
              </a:rPr>
              <a:t>www.msucares.com</a:t>
            </a:r>
            <a:endParaRPr lang="en-US" sz="6600" b="1" dirty="0">
              <a:effectLst>
                <a:outerShdw blurRad="38100" dist="38100" dir="2700000" algn="tl">
                  <a:srgbClr val="000000">
                    <a:alpha val="43137"/>
                  </a:srgbClr>
                </a:outerShdw>
              </a:effectLst>
            </a:endParaRPr>
          </a:p>
          <a:p>
            <a:pPr algn="ctr"/>
            <a:r>
              <a:rPr lang="en-US" sz="4400" dirty="0"/>
              <a:t>livestock/goats and </a:t>
            </a:r>
            <a:r>
              <a:rPr lang="en-US" sz="4400" dirty="0" smtClean="0"/>
              <a:t>sheep</a:t>
            </a:r>
          </a:p>
          <a:p>
            <a:pPr algn="ctr"/>
            <a:r>
              <a:rPr lang="en-US" sz="4400" b="1" dirty="0" smtClean="0">
                <a:solidFill>
                  <a:schemeClr val="tx1"/>
                </a:solidFill>
              </a:rPr>
              <a:t>For more information</a:t>
            </a:r>
          </a:p>
          <a:p>
            <a:pPr algn="ctr"/>
            <a:r>
              <a:rPr lang="en-US" sz="3200" dirty="0" smtClean="0"/>
              <a:t>Budgets-publications-videos-power points</a:t>
            </a:r>
          </a:p>
          <a:p>
            <a:pPr algn="ctr"/>
            <a:endParaRPr lang="en-US" sz="3200" dirty="0"/>
          </a:p>
        </p:txBody>
      </p:sp>
    </p:spTree>
    <p:extLst>
      <p:ext uri="{BB962C8B-B14F-4D97-AF65-F5344CB8AC3E}">
        <p14:creationId xmlns:p14="http://schemas.microsoft.com/office/powerpoint/2010/main" val="5676079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10918316" cy="2206766"/>
          </a:xfrm>
        </p:spPr>
        <p:txBody>
          <a:bodyPr/>
          <a:lstStyle/>
          <a:p>
            <a:pPr algn="ctr">
              <a:defRPr/>
            </a:pPr>
            <a:r>
              <a:rPr lang="en-US" dirty="0" smtClean="0">
                <a:latin typeface="Arial Black" panose="020B0A04020102020204" pitchFamily="34" charset="0"/>
              </a:rPr>
              <a:t>QUESTIONS?</a:t>
            </a:r>
            <a:endParaRPr lang="en-US" dirty="0">
              <a:latin typeface="Arial Black" panose="020B0A04020102020204" pitchFamily="34" charset="0"/>
            </a:endParaRPr>
          </a:p>
        </p:txBody>
      </p:sp>
      <p:pic>
        <p:nvPicPr>
          <p:cNvPr id="11571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79392" y="401129"/>
            <a:ext cx="5477434" cy="4709584"/>
          </a:xfrm>
        </p:spPr>
      </p:pic>
    </p:spTree>
    <p:extLst>
      <p:ext uri="{BB962C8B-B14F-4D97-AF65-F5344CB8AC3E}">
        <p14:creationId xmlns:p14="http://schemas.microsoft.com/office/powerpoint/2010/main" val="1372089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a:spLocks noGrp="1"/>
          </p:cNvSpPr>
          <p:nvPr>
            <p:ph type="ctrTitle"/>
          </p:nvPr>
        </p:nvSpPr>
        <p:spPr>
          <a:xfrm>
            <a:off x="0" y="3838755"/>
            <a:ext cx="12192000" cy="526211"/>
          </a:xfrm>
        </p:spPr>
        <p:txBody>
          <a:bodyPr>
            <a:normAutofit fontScale="90000"/>
          </a:bodyPr>
          <a:lstStyle>
            <a:extLst/>
          </a:lstStyle>
          <a:p>
            <a:pPr>
              <a:defRPr/>
            </a:pPr>
            <a:r>
              <a:rPr lang="en-US" sz="6000" b="1" dirty="0" smtClean="0">
                <a:latin typeface="+mn-lt"/>
              </a:rPr>
              <a:t>SHEEP, GOATS, AND COPPER</a:t>
            </a:r>
            <a:r>
              <a:rPr lang="en-US" sz="6000" dirty="0" smtClean="0">
                <a:latin typeface="+mn-lt"/>
              </a:rPr>
              <a:t/>
            </a:r>
            <a:br>
              <a:rPr lang="en-US" sz="6000" dirty="0" smtClean="0">
                <a:latin typeface="+mn-lt"/>
              </a:rPr>
            </a:br>
            <a:r>
              <a:rPr lang="en-US" sz="6000" dirty="0">
                <a:latin typeface="+mn-lt"/>
              </a:rPr>
              <a:t/>
            </a:r>
            <a:br>
              <a:rPr lang="en-US" sz="6000" dirty="0">
                <a:latin typeface="+mn-lt"/>
              </a:rPr>
            </a:br>
            <a:r>
              <a:rPr lang="en-US" dirty="0" smtClean="0">
                <a:latin typeface="+mn-lt"/>
                <a:ea typeface="+mj-ea"/>
              </a:rPr>
              <a:t/>
            </a:r>
            <a:br>
              <a:rPr lang="en-US" dirty="0" smtClean="0">
                <a:latin typeface="+mn-lt"/>
                <a:ea typeface="+mj-ea"/>
              </a:rPr>
            </a:br>
            <a:r>
              <a:rPr lang="en-US" sz="3200" dirty="0">
                <a:latin typeface="+mn-lt"/>
              </a:rPr>
              <a:t/>
            </a:r>
            <a:br>
              <a:rPr lang="en-US" sz="3200" dirty="0">
                <a:latin typeface="+mn-lt"/>
              </a:rPr>
            </a:br>
            <a:r>
              <a:rPr lang="en-US" sz="3200" dirty="0">
                <a:latin typeface="+mn-lt"/>
              </a:rPr>
              <a:t/>
            </a:r>
            <a:br>
              <a:rPr lang="en-US" sz="3200" dirty="0">
                <a:latin typeface="+mn-lt"/>
              </a:rPr>
            </a:br>
            <a:endParaRPr lang="en-US" dirty="0">
              <a:latin typeface="+mn-lt"/>
              <a:ea typeface="+mj-ea"/>
            </a:endParaRPr>
          </a:p>
        </p:txBody>
      </p:sp>
      <p:sp>
        <p:nvSpPr>
          <p:cNvPr id="10243" name="Rectangle 4"/>
          <p:cNvSpPr>
            <a:spLocks noGrp="1"/>
          </p:cNvSpPr>
          <p:nvPr>
            <p:ph type="subTitle" idx="1"/>
          </p:nvPr>
        </p:nvSpPr>
        <p:spPr>
          <a:xfrm>
            <a:off x="0" y="1992702"/>
            <a:ext cx="12191999" cy="4744528"/>
          </a:xfrm>
        </p:spPr>
        <p:txBody>
          <a:bodyPr>
            <a:normAutofit/>
          </a:bodyPr>
          <a:lstStyle/>
          <a:p>
            <a:pPr eaLnBrk="1" hangingPunct="1">
              <a:lnSpc>
                <a:spcPct val="90000"/>
              </a:lnSpc>
              <a:buFont typeface="Wingdings" pitchFamily="2" charset="2"/>
              <a:buNone/>
            </a:pPr>
            <a:r>
              <a:rPr lang="en-US" altLang="en-US" sz="3600" b="1" dirty="0" smtClean="0">
                <a:latin typeface="Arial Narrow" pitchFamily="34" charset="0"/>
                <a:ea typeface="ＭＳ Ｐゴシック" pitchFamily="34" charset="-128"/>
              </a:rPr>
              <a:t>GOATS REQUIRE some COPPER IN THEIR DIET</a:t>
            </a:r>
          </a:p>
          <a:p>
            <a:pPr eaLnBrk="1" hangingPunct="1">
              <a:lnSpc>
                <a:spcPct val="90000"/>
              </a:lnSpc>
              <a:buFont typeface="Wingdings" pitchFamily="2" charset="2"/>
              <a:buNone/>
            </a:pPr>
            <a:endParaRPr lang="en-US" altLang="en-US" sz="900" dirty="0" smtClean="0">
              <a:latin typeface="Arial Narrow" pitchFamily="34" charset="0"/>
              <a:ea typeface="ＭＳ Ｐゴシック" pitchFamily="34" charset="-128"/>
            </a:endParaRPr>
          </a:p>
          <a:p>
            <a:pPr lvl="0"/>
            <a:r>
              <a:rPr lang="en-US" sz="2800" b="1" dirty="0" smtClean="0"/>
              <a:t>Always use a sheep mineral for sheep and a goat mineral for goats</a:t>
            </a:r>
          </a:p>
          <a:p>
            <a:pPr lvl="0"/>
            <a:r>
              <a:rPr lang="en-US" sz="2800" b="1" dirty="0" smtClean="0"/>
              <a:t>If sheep and goats are running together, use sheep mineral to be safe</a:t>
            </a:r>
          </a:p>
          <a:p>
            <a:pPr lvl="0"/>
            <a:r>
              <a:rPr lang="en-US" sz="2800" b="1" dirty="0"/>
              <a:t>S</a:t>
            </a:r>
            <a:r>
              <a:rPr lang="en-US" sz="2800" b="1" dirty="0" smtClean="0"/>
              <a:t>heep and goats do require minerals</a:t>
            </a:r>
          </a:p>
          <a:p>
            <a:pPr lvl="0"/>
            <a:r>
              <a:rPr lang="en-US" sz="2800" b="1" dirty="0"/>
              <a:t>K</a:t>
            </a:r>
            <a:r>
              <a:rPr lang="en-US" sz="2800" b="1" dirty="0" smtClean="0"/>
              <a:t>eep a good quality mineral out full time for optimum reproductive and nutritional health in sheep and goats</a:t>
            </a:r>
            <a:endParaRPr lang="en-US" sz="2800" b="1" dirty="0"/>
          </a:p>
          <a:p>
            <a:pPr eaLnBrk="1" hangingPunct="1">
              <a:lnSpc>
                <a:spcPct val="90000"/>
              </a:lnSpc>
              <a:buFont typeface="Wingdings" pitchFamily="2" charset="2"/>
              <a:buNone/>
            </a:pPr>
            <a:endParaRPr lang="en-US" altLang="en-US" sz="2800" dirty="0" smtClean="0">
              <a:latin typeface="Arial Narrow" pitchFamily="34" charset="0"/>
              <a:ea typeface="ＭＳ Ｐゴシック" pitchFamily="34" charset="-128"/>
            </a:endParaRPr>
          </a:p>
          <a:p>
            <a:pPr eaLnBrk="1" hangingPunct="1">
              <a:lnSpc>
                <a:spcPct val="90000"/>
              </a:lnSpc>
              <a:buFont typeface="Wingdings" pitchFamily="2" charset="2"/>
              <a:buNone/>
            </a:pPr>
            <a:endParaRPr lang="en-US" altLang="en-US" sz="3600" dirty="0" smtClean="0">
              <a:latin typeface="Arial Narrow" pitchFamily="34" charset="0"/>
              <a:ea typeface="ＭＳ Ｐゴシック" pitchFamily="34" charset="-128"/>
            </a:endParaRPr>
          </a:p>
        </p:txBody>
      </p:sp>
    </p:spTree>
    <p:extLst>
      <p:ext uri="{BB962C8B-B14F-4D97-AF65-F5344CB8AC3E}">
        <p14:creationId xmlns:p14="http://schemas.microsoft.com/office/powerpoint/2010/main" val="2160188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2">
                <a:lumMod val="60000"/>
                <a:lumOff val="40000"/>
              </a:schemeClr>
            </a:gs>
            <a:gs pos="100000">
              <a:schemeClr val="bg2">
                <a:shade val="96000"/>
                <a:satMod val="120000"/>
                <a:lumMod val="9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9781" y="232913"/>
            <a:ext cx="11844068" cy="6452559"/>
          </a:xfrm>
        </p:spPr>
        <p:txBody>
          <a:bodyPr>
            <a:normAutofit fontScale="90000"/>
          </a:bodyPr>
          <a:lstStyle/>
          <a:p>
            <a:r>
              <a:rPr lang="en-US" sz="5400" b="1" dirty="0" smtClean="0"/>
              <a:t>SHEEP AND GOATS ARE PRETTY MUCH THE SAME ANIMAL WITH BOTH BEING SMALL RUMINANTS, AND THEREFORE CAN BE MANAGED IN PRETTY MUCH THE SAME FASHION. THERE ARE SMALL DIFFERENCES IN COPPER LEVELS, AS WELL AS GRAZING AND BROWZING PREFERENCES.</a:t>
            </a:r>
            <a:r>
              <a:rPr lang="en-US" b="1" dirty="0" smtClean="0"/>
              <a:t/>
            </a:r>
            <a:br>
              <a:rPr lang="en-US" b="1" dirty="0" smtClean="0"/>
            </a:br>
            <a:endParaRPr lang="en-US" b="1" dirty="0"/>
          </a:p>
        </p:txBody>
      </p:sp>
    </p:spTree>
    <p:extLst>
      <p:ext uri="{BB962C8B-B14F-4D97-AF65-F5344CB8AC3E}">
        <p14:creationId xmlns:p14="http://schemas.microsoft.com/office/powerpoint/2010/main" val="2101821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294</TotalTime>
  <Words>2347</Words>
  <Application>Microsoft Office PowerPoint</Application>
  <PresentationFormat>Widescreen</PresentationFormat>
  <Paragraphs>503</Paragraphs>
  <Slides>74</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74</vt:i4>
      </vt:variant>
    </vt:vector>
  </HeadingPairs>
  <TitlesOfParts>
    <vt:vector size="87" baseType="lpstr">
      <vt:lpstr>ＭＳ Ｐゴシック</vt:lpstr>
      <vt:lpstr>Arial</vt:lpstr>
      <vt:lpstr>Arial Black</vt:lpstr>
      <vt:lpstr>Arial Narrow</vt:lpstr>
      <vt:lpstr>Calibri</vt:lpstr>
      <vt:lpstr>Century Gothic</vt:lpstr>
      <vt:lpstr>Lucida Sans</vt:lpstr>
      <vt:lpstr>Times New Roman</vt:lpstr>
      <vt:lpstr>Tw Cen MT</vt:lpstr>
      <vt:lpstr>Wingdings</vt:lpstr>
      <vt:lpstr>Wingdings 2</vt:lpstr>
      <vt:lpstr>Wingdings 3</vt:lpstr>
      <vt:lpstr>Slice</vt:lpstr>
      <vt:lpstr>Goats &amp; Sheep: What You Need to Know</vt:lpstr>
      <vt:lpstr>What is a small ruminant???      </vt:lpstr>
      <vt:lpstr>PowerPoint Presentation</vt:lpstr>
      <vt:lpstr>So, SHEEP AND GOATS ARE SMALL RUMINANTS!</vt:lpstr>
      <vt:lpstr>    </vt:lpstr>
      <vt:lpstr>MAJOR DIFFERENCE: SHEEP AND GOATS      </vt:lpstr>
      <vt:lpstr>SHEEP, GOATS, AND COPPER     </vt:lpstr>
      <vt:lpstr>SHEEP, GOATS, AND COPPER     </vt:lpstr>
      <vt:lpstr>SHEEP AND GOATS ARE PRETTY MUCH THE SAME ANIMAL WITH BOTH BEING SMALL RUMINANTS, AND THEREFORE CAN BE MANAGED IN PRETTY MUCH THE SAME FASHION. THERE ARE SMALL DIFFERENCES IN COPPER LEVELS, AS WELL AS GRAZING AND BROWZING PREFERENCES. </vt:lpstr>
      <vt:lpstr>HAIR SHEEP 101</vt:lpstr>
      <vt:lpstr>HAIR SHEEP..</vt:lpstr>
      <vt:lpstr>Breeds..</vt:lpstr>
      <vt:lpstr>Hair compared to Wool…</vt:lpstr>
      <vt:lpstr>Major Differences to Wool Sheep</vt:lpstr>
      <vt:lpstr>SHEEP AND GOAT NUTRITION, HEALTH, REPRODUCTION, ETC.</vt:lpstr>
      <vt:lpstr>SO…..MOST MANAGEMENT  PRACTICES ARE THE SAME FOR BOTH HAIR SHEEP AND MEAT GOATS </vt:lpstr>
      <vt:lpstr>LET’S LOOK AT MEAT GOAT (HAIR SHEEP) MANAGEMENT, NUTRITION, &amp; REPRODUCTION….WITH OUR PRIMARY CONCENTRATION ON MEAT GOATS</vt:lpstr>
      <vt:lpstr>MEAT GOAT (hair Sheep) 101</vt:lpstr>
      <vt:lpstr>Types of Meat Goats</vt:lpstr>
      <vt:lpstr>Goat management covers the raising and caring for goats including:</vt:lpstr>
      <vt:lpstr>How many goats can I raise?</vt:lpstr>
      <vt:lpstr>There is really no “best” way to raise goats (SHEEP). Except! The most economical way possible!   Do you work for the goats?  Do the goats work for you? </vt:lpstr>
      <vt:lpstr>PowerPoint Presentation</vt:lpstr>
      <vt:lpstr>Nutrition..</vt:lpstr>
      <vt:lpstr>NUTRITION.. What do I feed my goats?</vt:lpstr>
      <vt:lpstr>Doe Nutrition..</vt:lpstr>
      <vt:lpstr>Dry Period..</vt:lpstr>
      <vt:lpstr>Breeding Period..</vt:lpstr>
      <vt:lpstr>Early Gestation..</vt:lpstr>
      <vt:lpstr>Late Gestation..</vt:lpstr>
      <vt:lpstr>Lactation..</vt:lpstr>
      <vt:lpstr>Buck Nutrition..</vt:lpstr>
      <vt:lpstr>Reproduction: Equals Economic Success!</vt:lpstr>
      <vt:lpstr>Reproduction..</vt:lpstr>
      <vt:lpstr>Reproduction..</vt:lpstr>
      <vt:lpstr>WHEN TO BREED.…</vt:lpstr>
      <vt:lpstr>How many babies do goats usually have?</vt:lpstr>
      <vt:lpstr>Should I castrate my buck kids?</vt:lpstr>
      <vt:lpstr>MEAT GOAT HEALTH &amp; DISEASE, PARASITES, AND FACILITIES</vt:lpstr>
      <vt:lpstr>Health..</vt:lpstr>
      <vt:lpstr>Health.. Most Important the Last Trimester</vt:lpstr>
      <vt:lpstr>Health Kidding Time</vt:lpstr>
      <vt:lpstr>Health.. Kids 1 to 4 weeks of age</vt:lpstr>
      <vt:lpstr>MOST COMMON HEALTH PROBLEM FOR GOATS IN THE SOUTHERN U.S. </vt:lpstr>
      <vt:lpstr>Health..</vt:lpstr>
      <vt:lpstr>The FAMACHA© System  for assessing anemia and barber pole worm infection in small ruminants</vt:lpstr>
      <vt:lpstr>Health..</vt:lpstr>
      <vt:lpstr>CONTROLLING INTERNAL PARASITES</vt:lpstr>
      <vt:lpstr>CONTROLLING INTERNAL PARASITES</vt:lpstr>
      <vt:lpstr>CONTROLLING INTERNAL PARASITES</vt:lpstr>
      <vt:lpstr>THE TAKE HOME MESSAGE!!!</vt:lpstr>
      <vt:lpstr>HEALTH.. Digestive problems</vt:lpstr>
      <vt:lpstr>What about Coccidia? **Is a serious problems in kid goats**</vt:lpstr>
      <vt:lpstr>HOOF PROBLEMS</vt:lpstr>
      <vt:lpstr>RESPIRATORY PROBLEMS</vt:lpstr>
      <vt:lpstr>RESPIRATORY PROBLEMS</vt:lpstr>
      <vt:lpstr>RESPIRATORY SYMPTOMS Coughing, Nasal Discharge, Congestion, Wheezing, Sneezing, Fever-Not always infectious!</vt:lpstr>
      <vt:lpstr>QUICK HITS</vt:lpstr>
      <vt:lpstr>URINARY CALCULI</vt:lpstr>
      <vt:lpstr>URINARY CALCULI</vt:lpstr>
      <vt:lpstr>URINARY CALCULI</vt:lpstr>
      <vt:lpstr>OVEREATING AND TETANUS</vt:lpstr>
      <vt:lpstr>OVEREATING AND TETANUS</vt:lpstr>
      <vt:lpstr>Other Diseases of Concern</vt:lpstr>
      <vt:lpstr>OTHER DISEASES OF CONCERN</vt:lpstr>
      <vt:lpstr>Other Diseases of Concern</vt:lpstr>
      <vt:lpstr>FEDERAL SCRAPIE PROGRAM</vt:lpstr>
      <vt:lpstr>Facilities..</vt:lpstr>
      <vt:lpstr>Facilities..</vt:lpstr>
      <vt:lpstr>Fencing..</vt:lpstr>
      <vt:lpstr>Predators..</vt:lpstr>
      <vt:lpstr>Always Cover Your Backside!  Know how to survive if things start going wrong…  Know your limits…</vt:lpstr>
      <vt:lpstr> </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Extension Service</dc:creator>
  <cp:lastModifiedBy>Extension Service</cp:lastModifiedBy>
  <cp:revision>66</cp:revision>
  <dcterms:created xsi:type="dcterms:W3CDTF">2016-03-14T15:55:58Z</dcterms:created>
  <dcterms:modified xsi:type="dcterms:W3CDTF">2016-03-17T15:59:15Z</dcterms:modified>
</cp:coreProperties>
</file>