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77" r:id="rId4"/>
    <p:sldId id="279" r:id="rId5"/>
    <p:sldId id="280" r:id="rId6"/>
    <p:sldId id="268" r:id="rId7"/>
    <p:sldId id="259" r:id="rId8"/>
    <p:sldId id="281" r:id="rId9"/>
    <p:sldId id="269" r:id="rId10"/>
    <p:sldId id="270" r:id="rId11"/>
    <p:sldId id="282" r:id="rId12"/>
    <p:sldId id="283" r:id="rId13"/>
    <p:sldId id="284" r:id="rId14"/>
    <p:sldId id="273" r:id="rId15"/>
    <p:sldId id="271" r:id="rId16"/>
    <p:sldId id="272" r:id="rId17"/>
    <p:sldId id="289" r:id="rId18"/>
    <p:sldId id="290" r:id="rId19"/>
    <p:sldId id="291" r:id="rId20"/>
    <p:sldId id="292" r:id="rId21"/>
    <p:sldId id="293" r:id="rId22"/>
    <p:sldId id="29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C12E-7D73-4161-B891-046A93C9B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4184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4ADFDA-460B-4FCB-8DD8-9CEF62BAE0C6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2AB8820-8545-47A7-8511-C79B336C1C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ucares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743200"/>
          </a:xfrm>
        </p:spPr>
        <p:txBody>
          <a:bodyPr>
            <a:normAutofit/>
          </a:bodyPr>
          <a:lstStyle/>
          <a:p>
            <a:r>
              <a:rPr lang="en-US" b="1" dirty="0" smtClean="0"/>
              <a:t>Kipp Brown</a:t>
            </a:r>
          </a:p>
          <a:p>
            <a:r>
              <a:rPr lang="en-US" b="1" dirty="0" smtClean="0"/>
              <a:t>Extension Livestock Coordinator</a:t>
            </a:r>
          </a:p>
          <a:p>
            <a:r>
              <a:rPr lang="en-US" b="1" dirty="0" smtClean="0"/>
              <a:t>Department of Animal and Dairy Sciences</a:t>
            </a:r>
          </a:p>
          <a:p>
            <a:r>
              <a:rPr lang="en-US" b="1" dirty="0" smtClean="0"/>
              <a:t>Mississippi State University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MEAT GOAT PROBLEMS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2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006600"/>
                </a:solidFill>
              </a:rPr>
              <a:t>HOOF PROBLEMS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495800" cy="4724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Frequency of hoof trimming varies among goats, people, and farms.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Restraint:  lift hoof while goat is standing on table, platform, or ground.</a:t>
            </a:r>
            <a:br>
              <a:rPr lang="en-US" altLang="en-US" sz="2800" dirty="0" smtClean="0"/>
            </a:br>
            <a:r>
              <a:rPr lang="en-US" altLang="en-US" sz="2400" dirty="0" smtClean="0"/>
              <a:t>Harder to tip goats on rump.</a:t>
            </a:r>
            <a:br>
              <a:rPr lang="en-US" altLang="en-US" sz="2400" dirty="0" smtClean="0"/>
            </a:br>
            <a:r>
              <a:rPr lang="en-US" altLang="en-US" sz="2400" dirty="0" smtClean="0"/>
              <a:t>There are tilt tables available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Don’t buy goats with foot rot.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Foot scald can occur seasonally when it is wet.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2838450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msues\My Documents\Goat Information\Goat_Pictures\Jessie trimm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03" y="4114800"/>
            <a:ext cx="250704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90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006600"/>
                </a:solidFill>
              </a:rPr>
              <a:t>HOOF PROBLEMS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495800" cy="4724400"/>
          </a:xfrm>
        </p:spPr>
        <p:txBody>
          <a:bodyPr>
            <a:normAutofit lnSpcReduction="10000"/>
          </a:bodyPr>
          <a:lstStyle/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/>
              <a:t>Foot </a:t>
            </a:r>
            <a:r>
              <a:rPr lang="en-US" altLang="en-US" sz="4000" dirty="0" smtClean="0"/>
              <a:t>Rot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 smtClean="0"/>
              <a:t>	</a:t>
            </a:r>
            <a:r>
              <a:rPr lang="en-US" altLang="en-US" sz="3200" dirty="0" smtClean="0"/>
              <a:t>Damage to the hoof</a:t>
            </a:r>
            <a:endParaRPr lang="en-US" altLang="en-US" sz="4000" dirty="0"/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/>
              <a:t>Foot Scald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	</a:t>
            </a:r>
            <a:r>
              <a:rPr lang="en-US" altLang="en-US" sz="3200" dirty="0" smtClean="0"/>
              <a:t>Irritation between 	the toes of the hoof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/>
              <a:t>Foot scald can occur seasonally</a:t>
            </a:r>
            <a:r>
              <a:rPr lang="en-US" sz="2800" b="1" dirty="0" smtClean="0"/>
              <a:t>. Wet conditions.</a:t>
            </a:r>
            <a:endParaRPr lang="en-US" sz="28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 smtClean="0"/>
              <a:t>Both foot </a:t>
            </a:r>
            <a:r>
              <a:rPr lang="en-US" sz="2800" b="1" dirty="0"/>
              <a:t>scald and </a:t>
            </a:r>
            <a:r>
              <a:rPr lang="en-US" sz="2800" b="1" dirty="0" smtClean="0"/>
              <a:t>rot are inherited </a:t>
            </a:r>
            <a:r>
              <a:rPr lang="en-US" sz="2800" b="1" dirty="0"/>
              <a:t>traits. Cull animals </a:t>
            </a:r>
            <a:r>
              <a:rPr lang="en-US" sz="2800" b="1" dirty="0" smtClean="0"/>
              <a:t>that are </a:t>
            </a:r>
            <a:r>
              <a:rPr lang="en-US" sz="2800" b="1" dirty="0"/>
              <a:t>regularly </a:t>
            </a:r>
            <a:r>
              <a:rPr lang="en-US" sz="2800" b="1" dirty="0" smtClean="0"/>
              <a:t>infected.</a:t>
            </a:r>
            <a:endParaRPr lang="en-US" altLang="en-US" sz="2800" dirty="0" smtClean="0"/>
          </a:p>
        </p:txBody>
      </p:sp>
      <p:pic>
        <p:nvPicPr>
          <p:cNvPr id="7" name="Picture 8" descr="398276806_8b5d1153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"/>
          <a:stretch>
            <a:fillRect/>
          </a:stretch>
        </p:blipFill>
        <p:spPr bwMode="auto">
          <a:xfrm>
            <a:off x="5204021" y="3276600"/>
            <a:ext cx="3658159" cy="27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06600"/>
                </a:solidFill>
              </a:rPr>
              <a:t>RESPIRATORY PROBLEMS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495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Pneumonia</a:t>
            </a:r>
            <a:endParaRPr lang="en-US" altLang="en-US" sz="4400" dirty="0" smtClean="0"/>
          </a:p>
          <a:p>
            <a:r>
              <a:rPr lang="en-US" altLang="en-US" sz="4000" dirty="0" smtClean="0"/>
              <a:t>Wet</a:t>
            </a:r>
            <a:r>
              <a:rPr lang="en-US" altLang="en-US" sz="4000" dirty="0"/>
              <a:t>, dirty pens</a:t>
            </a:r>
          </a:p>
          <a:p>
            <a:r>
              <a:rPr lang="en-US" altLang="en-US" sz="4000" dirty="0"/>
              <a:t>Poor circulation</a:t>
            </a:r>
          </a:p>
          <a:p>
            <a:r>
              <a:rPr lang="en-US" altLang="en-US" sz="4000" dirty="0"/>
              <a:t>Dry, dusty pens</a:t>
            </a:r>
          </a:p>
          <a:p>
            <a:r>
              <a:rPr lang="en-US" altLang="en-US" sz="4000" dirty="0"/>
              <a:t>Stress</a:t>
            </a:r>
          </a:p>
          <a:p>
            <a:pPr marL="320040" lvl="1" indent="0">
              <a:lnSpc>
                <a:spcPct val="80000"/>
              </a:lnSpc>
              <a:buNone/>
            </a:pPr>
            <a:endParaRPr lang="en-US" altLang="en-US" sz="3600" dirty="0" smtClean="0"/>
          </a:p>
          <a:p>
            <a:pPr marL="320040" lvl="1" indent="0">
              <a:lnSpc>
                <a:spcPct val="80000"/>
              </a:lnSpc>
              <a:buNone/>
            </a:pPr>
            <a:endParaRPr lang="en-US" alt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161213" cy="43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6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06600"/>
                </a:solidFill>
              </a:rPr>
              <a:t>RESPIRATORY PROBLEMS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5181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Pneumonia</a:t>
            </a:r>
            <a:endParaRPr lang="en-US" altLang="en-US" sz="4000" dirty="0"/>
          </a:p>
          <a:p>
            <a:r>
              <a:rPr lang="en-US" altLang="en-US" sz="4000" dirty="0" smtClean="0"/>
              <a:t>Elevated </a:t>
            </a:r>
            <a:r>
              <a:rPr lang="en-US" altLang="en-US" sz="4000" dirty="0"/>
              <a:t>temperature</a:t>
            </a:r>
          </a:p>
          <a:p>
            <a:r>
              <a:rPr lang="en-US" altLang="en-US" sz="4000" dirty="0"/>
              <a:t>Runny nose</a:t>
            </a:r>
          </a:p>
          <a:p>
            <a:r>
              <a:rPr lang="en-US" altLang="en-US" sz="4000" dirty="0"/>
              <a:t>Rapid, rough</a:t>
            </a:r>
          </a:p>
          <a:p>
            <a:pPr>
              <a:buNone/>
            </a:pPr>
            <a:r>
              <a:rPr lang="en-US" altLang="en-US" sz="4000" dirty="0"/>
              <a:t>	sounding breathing</a:t>
            </a:r>
          </a:p>
          <a:p>
            <a:r>
              <a:rPr lang="en-US" altLang="en-US" sz="4000" dirty="0"/>
              <a:t>Off feed</a:t>
            </a:r>
          </a:p>
          <a:p>
            <a:pPr>
              <a:buNone/>
            </a:pPr>
            <a:r>
              <a:rPr lang="en-US" altLang="en-US" sz="4000" dirty="0"/>
              <a:t>	or poor appetite</a:t>
            </a:r>
          </a:p>
          <a:p>
            <a:pPr marL="320040" lvl="1" indent="0">
              <a:lnSpc>
                <a:spcPct val="80000"/>
              </a:lnSpc>
              <a:buNone/>
            </a:pPr>
            <a:endParaRPr lang="en-US" altLang="en-US" sz="3600" dirty="0" smtClean="0"/>
          </a:p>
          <a:p>
            <a:pPr marL="320040" lvl="1" indent="0">
              <a:lnSpc>
                <a:spcPct val="80000"/>
              </a:lnSpc>
              <a:buNone/>
            </a:pPr>
            <a:endParaRPr lang="en-US" altLang="en-US" sz="3600" dirty="0" smtClean="0"/>
          </a:p>
        </p:txBody>
      </p:sp>
      <p:pic>
        <p:nvPicPr>
          <p:cNvPr id="5" name="Picture 4" descr="C:\Documents and Settings\msues\My Documents\Goat Information\Goat_Pictures\sick g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628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5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rgbClr val="006600"/>
                </a:solidFill>
              </a:rPr>
              <a:t>RESPIRATORY SYMPTOMS</a:t>
            </a:r>
            <a:r>
              <a:rPr lang="en-US" altLang="en-US" sz="4000" b="1" dirty="0" smtClean="0">
                <a:solidFill>
                  <a:srgbClr val="006600"/>
                </a:solidFill>
              </a:rPr>
              <a:t/>
            </a:r>
            <a:br>
              <a:rPr lang="en-US" altLang="en-US" sz="4000" b="1" dirty="0" smtClean="0">
                <a:solidFill>
                  <a:srgbClr val="006600"/>
                </a:solidFill>
              </a:rPr>
            </a:br>
            <a:r>
              <a:rPr lang="en-US" altLang="en-US" sz="2200" b="1" dirty="0" smtClean="0">
                <a:solidFill>
                  <a:srgbClr val="006600"/>
                </a:solidFill>
              </a:rPr>
              <a:t>C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oughing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, 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Nasal Discharge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, 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Congestion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, 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Wheezing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, 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Sneezing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, </a:t>
            </a:r>
            <a:r>
              <a:rPr lang="en-US" altLang="en-US" sz="2000" b="1" dirty="0" smtClean="0">
                <a:solidFill>
                  <a:srgbClr val="006600"/>
                </a:solidFill>
              </a:rPr>
              <a:t>Fever</a:t>
            </a:r>
            <a:endParaRPr lang="en-US" altLang="en-US" sz="2000" b="1" dirty="0" smtClean="0">
              <a:solidFill>
                <a:srgbClr val="0066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267200" cy="4572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dirty="0" smtClean="0"/>
              <a:t>Infectious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Pneumonia</a:t>
            </a:r>
            <a:endParaRPr lang="en-US" altLang="en-US" sz="1800" dirty="0"/>
          </a:p>
          <a:p>
            <a:pPr marL="320040" lvl="1" indent="0">
              <a:lnSpc>
                <a:spcPct val="90000"/>
              </a:lnSpc>
              <a:buNone/>
            </a:pPr>
            <a:r>
              <a:rPr lang="en-US" altLang="en-US" sz="2200" dirty="0"/>
              <a:t>Often occurs as a secondary infection associated with ketosis, milk fever, bloat, acidosis, etc.</a:t>
            </a:r>
          </a:p>
          <a:p>
            <a:pPr marL="594360" lvl="2" indent="0" eaLnBrk="1" hangingPunct="1">
              <a:lnSpc>
                <a:spcPct val="90000"/>
              </a:lnSpc>
              <a:buNone/>
            </a:pPr>
            <a:r>
              <a:rPr lang="en-US" altLang="en-US" sz="2200" dirty="0" smtClean="0"/>
              <a:t>Viruses</a:t>
            </a:r>
            <a:endParaRPr lang="en-US" altLang="en-US" sz="2200" dirty="0" smtClean="0"/>
          </a:p>
          <a:p>
            <a:pPr marL="594360" lvl="2" indent="0" eaLnBrk="1" hangingPunct="1">
              <a:lnSpc>
                <a:spcPct val="90000"/>
              </a:lnSpc>
              <a:buNone/>
            </a:pPr>
            <a:r>
              <a:rPr lang="en-US" altLang="en-US" sz="2200" dirty="0" smtClean="0"/>
              <a:t>Bacteria</a:t>
            </a:r>
          </a:p>
          <a:p>
            <a:pPr marL="594360" lvl="2" indent="0" eaLnBrk="1" hangingPunct="1">
              <a:lnSpc>
                <a:spcPct val="90000"/>
              </a:lnSpc>
              <a:buNone/>
            </a:pPr>
            <a:r>
              <a:rPr lang="en-US" altLang="en-US" sz="2200" dirty="0" smtClean="0"/>
              <a:t>Parasites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dirty="0" smtClean="0"/>
              <a:t>Non-infectious</a:t>
            </a:r>
            <a:endParaRPr lang="en-US" altLang="en-US" sz="3200" dirty="0" smtClean="0"/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Lungworms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Nasal bots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Poor ventilation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Dusty feed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Stress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cs typeface="Arial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6096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Normal body temperature </a:t>
            </a:r>
            <a:r>
              <a:rPr lang="en-US" altLang="en-US" sz="2400" dirty="0" smtClean="0"/>
              <a:t>is usually </a:t>
            </a:r>
            <a:r>
              <a:rPr lang="en-US" altLang="en-US" sz="2400" dirty="0"/>
              <a:t>102-103°F.</a:t>
            </a:r>
          </a:p>
        </p:txBody>
      </p:sp>
      <p:pic>
        <p:nvPicPr>
          <p:cNvPr id="33797" name="Picture 11" descr="393728490_13929027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"/>
          <a:stretch>
            <a:fillRect/>
          </a:stretch>
        </p:blipFill>
        <p:spPr bwMode="auto">
          <a:xfrm>
            <a:off x="4648200" y="1676400"/>
            <a:ext cx="3603625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6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006600"/>
                </a:solidFill>
              </a:rPr>
              <a:t>DIGESTIVE PROBLEMS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There are many different causes of diarrhea (scours) in goats.</a:t>
            </a:r>
          </a:p>
          <a:p>
            <a:pPr marL="320040" lvl="1" indent="0" eaLnBrk="1" hangingPunct="1">
              <a:buNone/>
            </a:pPr>
            <a:r>
              <a:rPr lang="en-US" altLang="en-US" sz="2000" dirty="0" smtClean="0"/>
              <a:t>Infectious</a:t>
            </a:r>
            <a:br>
              <a:rPr lang="en-US" altLang="en-US" sz="2000" dirty="0" smtClean="0"/>
            </a:br>
            <a:r>
              <a:rPr lang="en-US" altLang="en-US" sz="1400" dirty="0" smtClean="0"/>
              <a:t>Bacterial</a:t>
            </a:r>
            <a:r>
              <a:rPr lang="en-US" altLang="en-US" sz="1400" dirty="0" smtClean="0"/>
              <a:t>, </a:t>
            </a:r>
            <a:r>
              <a:rPr lang="en-US" altLang="en-US" sz="1400" dirty="0" smtClean="0"/>
              <a:t>Viral</a:t>
            </a:r>
            <a:r>
              <a:rPr lang="en-US" altLang="en-US" sz="1400" dirty="0" smtClean="0"/>
              <a:t>, </a:t>
            </a:r>
            <a:r>
              <a:rPr lang="en-US" altLang="en-US" sz="1400" dirty="0" smtClean="0"/>
              <a:t>Protozoa</a:t>
            </a:r>
            <a:endParaRPr lang="en-US" altLang="en-US" sz="1400" dirty="0" smtClean="0"/>
          </a:p>
          <a:p>
            <a:pPr marL="320040" lvl="1" indent="0" eaLnBrk="1" hangingPunct="1">
              <a:buNone/>
            </a:pPr>
            <a:r>
              <a:rPr lang="en-US" altLang="en-US" sz="2000" dirty="0" smtClean="0"/>
              <a:t>Non-infectious</a:t>
            </a:r>
            <a:br>
              <a:rPr lang="en-US" altLang="en-US" sz="2000" dirty="0" smtClean="0"/>
            </a:br>
            <a:r>
              <a:rPr lang="en-US" altLang="en-US" sz="1400" dirty="0"/>
              <a:t>N</a:t>
            </a:r>
            <a:r>
              <a:rPr lang="en-US" altLang="en-US" sz="1400" dirty="0" smtClean="0"/>
              <a:t>utrition</a:t>
            </a:r>
            <a:r>
              <a:rPr lang="en-US" altLang="en-US" sz="1400" dirty="0" smtClean="0"/>
              <a:t>, </a:t>
            </a:r>
            <a:r>
              <a:rPr lang="en-US" altLang="en-US" sz="1400" dirty="0" smtClean="0"/>
              <a:t>Management</a:t>
            </a:r>
            <a:r>
              <a:rPr lang="en-US" altLang="en-US" sz="1400" dirty="0" smtClean="0"/>
              <a:t>, </a:t>
            </a:r>
            <a:r>
              <a:rPr lang="en-US" altLang="en-US" sz="1400" dirty="0" smtClean="0"/>
              <a:t>Stress</a:t>
            </a:r>
            <a:endParaRPr lang="en-US" altLang="en-US" sz="1400" dirty="0" smtClean="0"/>
          </a:p>
          <a:p>
            <a:pPr marL="0" indent="0" eaLnBrk="1" hangingPunct="1">
              <a:buNone/>
            </a:pPr>
            <a:r>
              <a:rPr lang="en-US" altLang="en-US" sz="2400" dirty="0" smtClean="0"/>
              <a:t>Most digestive problems (bloat, acidosis) are caused by diet changes, usually sudden. 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Know what you’re dealing with and treat symptoms.</a:t>
            </a:r>
          </a:p>
          <a:p>
            <a:pPr eaLnBrk="1" hangingPunct="1"/>
            <a:endParaRPr lang="en-US" alt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06" y="2362200"/>
            <a:ext cx="3851394" cy="28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6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rgbClr val="006600"/>
                </a:solidFill>
              </a:rPr>
              <a:t>TREATING DIGESTIVE PROBLEMS</a:t>
            </a:r>
            <a:endParaRPr lang="en-US" altLang="en-US" sz="4000" b="1" dirty="0" smtClean="0">
              <a:solidFill>
                <a:srgbClr val="0066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Scours/Diarrhea</a:t>
            </a:r>
            <a:endParaRPr lang="en-US" altLang="en-US" sz="2400" dirty="0" smtClean="0"/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err="1" smtClean="0"/>
              <a:t>Pepto-bismol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1600" dirty="0" smtClean="0"/>
              <a:t>bismuth subsalicylate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err="1" smtClean="0"/>
              <a:t>Kaopectate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1600" dirty="0" smtClean="0"/>
              <a:t>Kaolin-Pectin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Probiotics </a:t>
            </a:r>
            <a:r>
              <a:rPr lang="en-US" altLang="en-US" sz="2000" dirty="0" smtClean="0"/>
              <a:t>(yogurt)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Electrolytes (Gatorade®)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err="1" smtClean="0"/>
              <a:t>Nutri</a:t>
            </a:r>
            <a:r>
              <a:rPr lang="en-US" altLang="en-US" sz="2000" dirty="0" smtClean="0"/>
              <a:t>-drench </a:t>
            </a:r>
            <a:br>
              <a:rPr lang="en-US" altLang="en-US" sz="2000" dirty="0" smtClean="0"/>
            </a:br>
            <a:r>
              <a:rPr lang="en-US" altLang="en-US" sz="1200" dirty="0" smtClean="0"/>
              <a:t>(corn oil + </a:t>
            </a:r>
            <a:r>
              <a:rPr lang="en-US" altLang="en-US" sz="1200" dirty="0" err="1" smtClean="0"/>
              <a:t>karo</a:t>
            </a:r>
            <a:r>
              <a:rPr lang="en-US" altLang="en-US" sz="1200" dirty="0" smtClean="0"/>
              <a:t> syrup + molasses)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Bloat, </a:t>
            </a:r>
            <a:r>
              <a:rPr lang="en-US" altLang="en-US" sz="2400" dirty="0" smtClean="0"/>
              <a:t>Acidosis</a:t>
            </a:r>
            <a:endParaRPr lang="en-US" altLang="en-US" sz="2400" dirty="0" smtClean="0"/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Mylanta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Vegetable oil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Mineral oil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Baking soda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7" name="Picture 8" descr="brownkikobuck2-many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4717492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3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C00000"/>
                </a:solidFill>
              </a:rPr>
              <a:t>QUICK HITS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 smtClean="0"/>
              <a:t>URINARY CALCULI</a:t>
            </a:r>
          </a:p>
          <a:p>
            <a:pPr algn="ctr" eaLnBrk="1" hangingPunct="1">
              <a:buFontTx/>
              <a:buNone/>
            </a:pPr>
            <a:r>
              <a:rPr lang="en-US" altLang="en-US" sz="4400" dirty="0" smtClean="0"/>
              <a:t>CAUSES</a:t>
            </a:r>
            <a:endParaRPr lang="en-US" altLang="en-US" sz="4400" dirty="0" smtClean="0"/>
          </a:p>
          <a:p>
            <a:pPr marL="0" indent="0" eaLnBrk="1" hangingPunct="1">
              <a:buNone/>
            </a:pPr>
            <a:r>
              <a:rPr lang="en-US" altLang="en-US" sz="4000" dirty="0" smtClean="0"/>
              <a:t>Diet, water, genetics</a:t>
            </a:r>
          </a:p>
          <a:p>
            <a:pPr marL="0" indent="0" eaLnBrk="1" hangingPunct="1">
              <a:buNone/>
            </a:pPr>
            <a:r>
              <a:rPr lang="en-US" altLang="en-US" sz="4000" dirty="0" smtClean="0"/>
              <a:t>Improper Ca:P ratio (2:1 recommended)</a:t>
            </a:r>
          </a:p>
          <a:p>
            <a:pPr marL="320040" lvl="1" indent="0" eaLnBrk="1" hangingPunct="1">
              <a:buNone/>
            </a:pPr>
            <a:r>
              <a:rPr lang="en-US" altLang="en-US" sz="3600" dirty="0" smtClean="0"/>
              <a:t>Stones usually lodge in the bend of the urinary tract know as the sigmoid flexure, or at the tip of the tract called the filiform; either situation prevents urination</a:t>
            </a:r>
          </a:p>
        </p:txBody>
      </p:sp>
    </p:spTree>
    <p:extLst>
      <p:ext uri="{BB962C8B-B14F-4D97-AF65-F5344CB8AC3E}">
        <p14:creationId xmlns:p14="http://schemas.microsoft.com/office/powerpoint/2010/main" val="93032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URINARY CALCULI</a:t>
            </a:r>
            <a:endParaRPr lang="en-US" sz="48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smtClean="0"/>
              <a:t>SYMPTOMS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 smtClean="0"/>
              <a:t>Restlessness, getting up and down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 smtClean="0"/>
              <a:t>Straining to urinate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 smtClean="0"/>
              <a:t>Pawing the ground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 smtClean="0"/>
              <a:t>Tail twitching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 smtClean="0"/>
              <a:t>Looking at abdomen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 smtClean="0"/>
              <a:t>Vocalizations of pain and discomfort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 smtClean="0"/>
              <a:t>Final stages; grinding of teeth</a:t>
            </a:r>
          </a:p>
        </p:txBody>
      </p:sp>
      <p:pic>
        <p:nvPicPr>
          <p:cNvPr id="40964" name="Picture 4" descr="C:\Documents and Settings\msues\My Documents\Goat Information\Goat_Pictures\Cur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4738"/>
            <a:ext cx="2921000" cy="229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7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URINARY CALCULI</a:t>
            </a:r>
            <a:endParaRPr lang="en-US" sz="48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 smtClean="0"/>
              <a:t>TREATMENT</a:t>
            </a:r>
          </a:p>
          <a:p>
            <a:pPr algn="ctr" eaLnBrk="1" hangingPunct="1">
              <a:buFontTx/>
              <a:buNone/>
            </a:pPr>
            <a:endParaRPr lang="en-US" altLang="en-US" sz="2000" dirty="0" smtClean="0"/>
          </a:p>
          <a:p>
            <a:pPr eaLnBrk="1" hangingPunct="1">
              <a:buFontTx/>
              <a:buNone/>
            </a:pPr>
            <a:r>
              <a:rPr lang="en-US" altLang="en-US" sz="4000" dirty="0" smtClean="0"/>
              <a:t>	</a:t>
            </a:r>
            <a:r>
              <a:rPr lang="en-US" altLang="en-US" sz="4000" b="1" dirty="0" smtClean="0"/>
              <a:t>Treatment for Urinary Calculi should be done by experienced veterinarians</a:t>
            </a:r>
          </a:p>
          <a:p>
            <a:pPr eaLnBrk="1" hangingPunct="1">
              <a:buFontTx/>
              <a:buNone/>
            </a:pPr>
            <a:endParaRPr lang="en-US" altLang="en-US" sz="2400" b="1" dirty="0" smtClean="0"/>
          </a:p>
          <a:p>
            <a:pPr eaLnBrk="1" hangingPunct="1"/>
            <a:r>
              <a:rPr lang="en-US" altLang="en-US" sz="3600" dirty="0" smtClean="0"/>
              <a:t>In most cases the tip of the urinary tract must be removed</a:t>
            </a:r>
          </a:p>
          <a:p>
            <a:pPr eaLnBrk="1" hangingPunct="1"/>
            <a:r>
              <a:rPr lang="en-US" altLang="en-US" sz="3600" dirty="0" smtClean="0"/>
              <a:t>Blockage must be removed with a catheter</a:t>
            </a:r>
          </a:p>
        </p:txBody>
      </p:sp>
    </p:spTree>
    <p:extLst>
      <p:ext uri="{BB962C8B-B14F-4D97-AF65-F5344CB8AC3E}">
        <p14:creationId xmlns:p14="http://schemas.microsoft.com/office/powerpoint/2010/main" val="185341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rgbClr val="006600"/>
                </a:solidFill>
              </a:rPr>
              <a:t>MOST COMMON HEALTH PROBLEMS FOR GOATS IN THE SOUTHERN U.S. </a:t>
            </a:r>
            <a:endParaRPr lang="en-US" altLang="en-US" sz="4000" b="1" dirty="0" smtClean="0">
              <a:solidFill>
                <a:srgbClr val="0066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495800" cy="4800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4000" u="sng" dirty="0" smtClean="0"/>
              <a:t>Internal </a:t>
            </a:r>
            <a:r>
              <a:rPr lang="en-US" altLang="en-US" sz="4000" u="sng" dirty="0" smtClean="0"/>
              <a:t>Parasites</a:t>
            </a:r>
            <a:endParaRPr lang="en-US" altLang="en-US" sz="4000" u="sng" dirty="0" smtClean="0"/>
          </a:p>
          <a:p>
            <a:pPr marL="320040" lvl="1" indent="0" eaLnBrk="1" hangingPunct="1">
              <a:lnSpc>
                <a:spcPct val="80000"/>
              </a:lnSpc>
              <a:buNone/>
            </a:pPr>
            <a:r>
              <a:rPr lang="en-US" altLang="en-US" sz="4000" dirty="0" smtClean="0"/>
              <a:t>Barber </a:t>
            </a:r>
            <a:r>
              <a:rPr lang="en-US" altLang="en-US" sz="4000" dirty="0"/>
              <a:t>P</a:t>
            </a:r>
            <a:r>
              <a:rPr lang="en-US" altLang="en-US" sz="4000" dirty="0" smtClean="0"/>
              <a:t>ole </a:t>
            </a:r>
            <a:r>
              <a:rPr lang="en-US" altLang="en-US" sz="4000" dirty="0"/>
              <a:t>W</a:t>
            </a:r>
            <a:r>
              <a:rPr lang="en-US" altLang="en-US" sz="4000" dirty="0" smtClean="0"/>
              <a:t>orm</a:t>
            </a:r>
            <a:endParaRPr lang="en-US" altLang="en-US" sz="4000" dirty="0" smtClean="0"/>
          </a:p>
          <a:p>
            <a:pPr marL="320040" lvl="1" indent="0" eaLnBrk="1" hangingPunct="1">
              <a:lnSpc>
                <a:spcPct val="80000"/>
              </a:lnSpc>
              <a:buNone/>
            </a:pPr>
            <a:r>
              <a:rPr lang="en-US" altLang="en-US" sz="4000" dirty="0" smtClean="0"/>
              <a:t>Coccidia</a:t>
            </a:r>
          </a:p>
          <a:p>
            <a:pPr marL="320040" lvl="1" indent="0" eaLnBrk="1" hangingPunct="1">
              <a:lnSpc>
                <a:spcPct val="80000"/>
              </a:lnSpc>
              <a:buNone/>
            </a:pPr>
            <a:r>
              <a:rPr lang="en-US" altLang="en-US" sz="4000" dirty="0" smtClean="0"/>
              <a:t>Tapeworm</a:t>
            </a:r>
            <a:endParaRPr lang="en-US" altLang="en-US" sz="4000" dirty="0" smtClean="0"/>
          </a:p>
          <a:p>
            <a:pPr marL="320040" lvl="1" indent="0" eaLnBrk="1" hangingPunct="1">
              <a:lnSpc>
                <a:spcPct val="80000"/>
              </a:lnSpc>
              <a:buNone/>
            </a:pPr>
            <a:r>
              <a:rPr lang="en-US" altLang="en-US" sz="4000" dirty="0" smtClean="0"/>
              <a:t>Lung </a:t>
            </a:r>
            <a:r>
              <a:rPr lang="en-US" altLang="en-US" sz="4000" dirty="0" smtClean="0"/>
              <a:t>Worm</a:t>
            </a:r>
            <a:endParaRPr lang="en-US" altLang="en-US" sz="4000" dirty="0" smtClean="0"/>
          </a:p>
          <a:p>
            <a:pPr marL="320040" lvl="1" indent="0" eaLnBrk="1" hangingPunct="1">
              <a:lnSpc>
                <a:spcPct val="80000"/>
              </a:lnSpc>
              <a:buNone/>
            </a:pPr>
            <a:r>
              <a:rPr lang="en-US" altLang="en-US" sz="4000" dirty="0" smtClean="0"/>
              <a:t>Liver </a:t>
            </a:r>
            <a:r>
              <a:rPr lang="en-US" altLang="en-US" sz="4000" dirty="0" smtClean="0"/>
              <a:t>Fluke</a:t>
            </a:r>
            <a:endParaRPr lang="en-US" altLang="en-US" sz="4000" dirty="0" smtClean="0"/>
          </a:p>
          <a:p>
            <a:pPr marL="320040" lvl="1" indent="0" eaLnBrk="1" hangingPunct="1">
              <a:lnSpc>
                <a:spcPct val="80000"/>
              </a:lnSpc>
              <a:buNone/>
            </a:pPr>
            <a:r>
              <a:rPr lang="en-US" altLang="en-US" sz="4000" dirty="0" smtClean="0"/>
              <a:t>Meningeal </a:t>
            </a:r>
            <a:r>
              <a:rPr lang="en-US" altLang="en-US" sz="4000" dirty="0" smtClean="0"/>
              <a:t>Worm</a:t>
            </a:r>
            <a:endParaRPr lang="en-US" altLang="en-US" sz="4000" dirty="0" smtClean="0"/>
          </a:p>
        </p:txBody>
      </p:sp>
      <p:pic>
        <p:nvPicPr>
          <p:cNvPr id="26628" name="Picture 7" descr="390806685_2bd597a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117850" cy="4343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3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URINARY CALCULI</a:t>
            </a:r>
            <a:endParaRPr lang="en-US" sz="4800" dirty="0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 smtClean="0"/>
              <a:t>PREVENTION</a:t>
            </a:r>
          </a:p>
          <a:p>
            <a:pPr marL="0" indent="0" eaLnBrk="1" hangingPunct="1">
              <a:buNone/>
            </a:pPr>
            <a:r>
              <a:rPr lang="en-US" altLang="en-US" sz="4000" dirty="0" smtClean="0"/>
              <a:t>Proper, balanced feed ration</a:t>
            </a:r>
          </a:p>
          <a:p>
            <a:pPr marL="0" indent="0" eaLnBrk="1" hangingPunct="1">
              <a:buNone/>
            </a:pPr>
            <a:r>
              <a:rPr lang="en-US" altLang="en-US" sz="4000" dirty="0" smtClean="0"/>
              <a:t>Ration containing ammonium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4000" dirty="0" smtClean="0"/>
              <a:t>chloride </a:t>
            </a:r>
            <a:r>
              <a:rPr lang="en-US" altLang="en-US" sz="4000" dirty="0" smtClean="0"/>
              <a:t>or ammonium sulfate</a:t>
            </a:r>
          </a:p>
          <a:p>
            <a:pPr marL="0" indent="0" eaLnBrk="1" hangingPunct="1">
              <a:buNone/>
            </a:pPr>
            <a:r>
              <a:rPr lang="en-US" altLang="en-US" sz="4000" dirty="0" smtClean="0"/>
              <a:t>Free choice mineral</a:t>
            </a:r>
          </a:p>
          <a:p>
            <a:pPr marL="0" indent="0" eaLnBrk="1" hangingPunct="1">
              <a:buNone/>
            </a:pPr>
            <a:r>
              <a:rPr lang="en-US" altLang="en-US" sz="4000" dirty="0" smtClean="0"/>
              <a:t>Provide clean, fresh water</a:t>
            </a:r>
          </a:p>
          <a:p>
            <a:pPr algn="ctr" eaLnBrk="1" hangingPunct="1">
              <a:buFontTx/>
              <a:buNone/>
            </a:pPr>
            <a:r>
              <a:rPr lang="en-US" altLang="en-US" sz="4000" b="1" dirty="0" smtClean="0"/>
              <a:t>Know your water source!</a:t>
            </a:r>
          </a:p>
        </p:txBody>
      </p:sp>
      <p:pic>
        <p:nvPicPr>
          <p:cNvPr id="43012" name="Picture 3" descr="Blazere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72" y="2057400"/>
            <a:ext cx="1274293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4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OVEREATING AND TETANUS</a:t>
            </a:r>
            <a:endParaRPr lang="en-US" sz="48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400" dirty="0" smtClean="0"/>
              <a:t>Prevention</a:t>
            </a:r>
          </a:p>
          <a:p>
            <a:pPr marL="0" indent="0" eaLnBrk="1" hangingPunct="1">
              <a:buNone/>
            </a:pPr>
            <a:r>
              <a:rPr lang="en-US" altLang="en-US" sz="4000" dirty="0" smtClean="0"/>
              <a:t>Vaccinate for clostridium perfringens and tetanus (CD&amp;T)</a:t>
            </a:r>
          </a:p>
          <a:p>
            <a:pPr marL="0" indent="0" eaLnBrk="1" hangingPunct="1">
              <a:buNone/>
            </a:pPr>
            <a:r>
              <a:rPr lang="en-US" altLang="en-US" sz="4000" dirty="0" smtClean="0"/>
              <a:t>Give a booster 2 weeks later</a:t>
            </a:r>
          </a:p>
          <a:p>
            <a:pPr marL="0" indent="0" eaLnBrk="1" hangingPunct="1">
              <a:buNone/>
            </a:pPr>
            <a:r>
              <a:rPr lang="en-US" altLang="en-US" sz="4000" dirty="0" smtClean="0"/>
              <a:t>Booster </a:t>
            </a:r>
            <a:r>
              <a:rPr lang="en-US" altLang="en-US" sz="4000" dirty="0" smtClean="0"/>
              <a:t>young goats every </a:t>
            </a:r>
            <a:r>
              <a:rPr lang="en-US" altLang="en-US" sz="4000" dirty="0" smtClean="0"/>
              <a:t>1-2 months</a:t>
            </a:r>
            <a:endParaRPr lang="en-US" altLang="en-US" sz="4400" dirty="0" smtClean="0"/>
          </a:p>
          <a:p>
            <a:pPr algn="ctr" eaLnBrk="1" hangingPunct="1">
              <a:buFontTx/>
              <a:buNone/>
            </a:pPr>
            <a:r>
              <a:rPr lang="en-US" altLang="en-US" sz="4400" b="1" dirty="0" smtClean="0"/>
              <a:t>If you didn’t see the goat vaccinated, do it yourself anyway!</a:t>
            </a:r>
          </a:p>
          <a:p>
            <a:pPr algn="ctr" eaLnBrk="1" hangingPunct="1">
              <a:buFontTx/>
              <a:buNone/>
            </a:pP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5640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OVEREATING AND TETANUS</a:t>
            </a:r>
            <a:endParaRPr lang="en-US" sz="48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400" dirty="0" smtClean="0"/>
              <a:t>TREATMENT?</a:t>
            </a:r>
            <a:endParaRPr lang="en-US" altLang="en-US" sz="4400" dirty="0" smtClean="0"/>
          </a:p>
          <a:p>
            <a:pPr eaLnBrk="1" hangingPunct="1">
              <a:buFontTx/>
              <a:buNone/>
            </a:pPr>
            <a:r>
              <a:rPr lang="en-US" altLang="en-US" sz="4400" dirty="0" smtClean="0"/>
              <a:t>	</a:t>
            </a:r>
            <a:r>
              <a:rPr lang="en-US" altLang="en-US" sz="4000" dirty="0" smtClean="0"/>
              <a:t>Usually the first sign of overeating is death.</a:t>
            </a:r>
            <a:endParaRPr lang="en-US" altLang="en-US" sz="4400" dirty="0" smtClean="0"/>
          </a:p>
          <a:p>
            <a:pPr eaLnBrk="1" hangingPunct="1">
              <a:buFontTx/>
              <a:buNone/>
            </a:pPr>
            <a:r>
              <a:rPr lang="en-US" altLang="en-US" sz="4400" dirty="0"/>
              <a:t>	</a:t>
            </a:r>
            <a:r>
              <a:rPr lang="en-US" altLang="en-US" sz="4000" dirty="0" smtClean="0"/>
              <a:t>Possible to inject tetanus antitoxin if diagnosed early, but not likely to help.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 smtClean="0"/>
              <a:t>	</a:t>
            </a:r>
            <a:r>
              <a:rPr lang="en-US" altLang="en-US" sz="4400" b="1" dirty="0" smtClean="0"/>
              <a:t>If </a:t>
            </a:r>
            <a:r>
              <a:rPr lang="en-US" altLang="en-US" sz="4400" b="1" dirty="0" smtClean="0"/>
              <a:t>you didn’t see the goat vaccinated, do it yourself anyway!</a:t>
            </a:r>
          </a:p>
          <a:p>
            <a:pPr algn="ctr" eaLnBrk="1" hangingPunct="1">
              <a:buFontTx/>
              <a:buNone/>
            </a:pP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88546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06600"/>
                </a:solidFill>
              </a:rPr>
              <a:t>DISEASES OF CONCERN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10000"/>
              <a:buNone/>
              <a:defRPr/>
            </a:pPr>
            <a:r>
              <a:rPr lang="en-US" sz="4800" kern="0" dirty="0"/>
              <a:t>Caseous Lymphadenitis (CL)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  <a:defRPr/>
            </a:pPr>
            <a:r>
              <a:rPr lang="en-US" sz="3600" kern="0" dirty="0"/>
              <a:t>Internal and lymph node abscesses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  <a:defRPr/>
            </a:pPr>
            <a:r>
              <a:rPr lang="en-US" sz="3600" kern="0" dirty="0"/>
              <a:t>Chronic, contagious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</p:txBody>
      </p:sp>
      <p:pic>
        <p:nvPicPr>
          <p:cNvPr id="8" name="Picture 11" descr="goatabs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"/>
          <a:stretch>
            <a:fillRect/>
          </a:stretch>
        </p:blipFill>
        <p:spPr bwMode="auto">
          <a:xfrm>
            <a:off x="4724400" y="1828800"/>
            <a:ext cx="3698875" cy="4573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2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06600"/>
                </a:solidFill>
              </a:rPr>
              <a:t>DISEASES OF CONCERN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8768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10000"/>
              <a:buNone/>
              <a:defRPr/>
            </a:pPr>
            <a:r>
              <a:rPr lang="en-US" sz="4400" kern="0" dirty="0">
                <a:latin typeface="Times New Roman" charset="0"/>
              </a:rPr>
              <a:t>Caprine Arthritic Encephalitis (CAE)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None/>
              <a:defRPr/>
            </a:pPr>
            <a:r>
              <a:rPr lang="en-US" sz="4400" kern="0" dirty="0">
                <a:latin typeface="Times New Roman" charset="0"/>
              </a:rPr>
              <a:t>Arthritis, encephalitis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None/>
              <a:defRPr/>
            </a:pPr>
            <a:r>
              <a:rPr lang="en-US" sz="4400" kern="0" dirty="0">
                <a:latin typeface="Times New Roman" charset="0"/>
              </a:rPr>
              <a:t>Colostrum is primary mode of transmission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</p:txBody>
      </p:sp>
      <p:pic>
        <p:nvPicPr>
          <p:cNvPr id="5" name="Picture 16" descr="DSCN6802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429000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9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06600"/>
                </a:solidFill>
              </a:rPr>
              <a:t>DISEASES OF CONCERN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8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000" dirty="0"/>
              <a:t>Johne’s Disease</a:t>
            </a:r>
          </a:p>
          <a:p>
            <a:pPr marL="320040" lvl="1" indent="0">
              <a:lnSpc>
                <a:spcPct val="90000"/>
              </a:lnSpc>
              <a:buNone/>
            </a:pPr>
            <a:r>
              <a:rPr lang="en-US" altLang="en-US" sz="3200" dirty="0"/>
              <a:t>More common than we think?</a:t>
            </a:r>
          </a:p>
          <a:p>
            <a:pPr marL="320040" lvl="1" indent="0">
              <a:lnSpc>
                <a:spcPct val="90000"/>
              </a:lnSpc>
              <a:buNone/>
            </a:pPr>
            <a:r>
              <a:rPr lang="en-US" altLang="en-US" sz="3200" dirty="0"/>
              <a:t>Digestive </a:t>
            </a:r>
            <a:r>
              <a:rPr lang="en-US" altLang="en-US" sz="3200" dirty="0" smtClean="0"/>
              <a:t>(Wasting</a:t>
            </a:r>
            <a:r>
              <a:rPr lang="en-US" altLang="en-US" sz="3200" dirty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4000" dirty="0" smtClean="0"/>
              <a:t>Scrapie</a:t>
            </a:r>
            <a:endParaRPr lang="en-US" altLang="en-US" sz="4000" dirty="0"/>
          </a:p>
          <a:p>
            <a:pPr marL="320040" lvl="1" indent="0">
              <a:lnSpc>
                <a:spcPct val="90000"/>
              </a:lnSpc>
              <a:buNone/>
            </a:pPr>
            <a:r>
              <a:rPr lang="en-US" altLang="en-US" sz="3200" dirty="0"/>
              <a:t>Regulatory issue</a:t>
            </a:r>
            <a:br>
              <a:rPr lang="en-US" altLang="en-US" sz="3200" dirty="0"/>
            </a:br>
            <a:r>
              <a:rPr lang="en-US" altLang="en-US" sz="3200" dirty="0"/>
              <a:t>USDA ID requirements</a:t>
            </a:r>
          </a:p>
          <a:p>
            <a:pPr marL="320040" lvl="1" indent="0">
              <a:lnSpc>
                <a:spcPct val="90000"/>
              </a:lnSpc>
              <a:buNone/>
            </a:pPr>
            <a:r>
              <a:rPr lang="en-US" altLang="en-US" sz="3200" dirty="0" smtClean="0"/>
              <a:t>Neurological</a:t>
            </a:r>
            <a:r>
              <a:rPr lang="en-US" altLang="en-US" sz="3200" dirty="0"/>
              <a:t>, </a:t>
            </a:r>
            <a:r>
              <a:rPr lang="en-US" altLang="en-US" sz="3200" dirty="0" smtClean="0"/>
              <a:t>Wasting</a:t>
            </a:r>
            <a:endParaRPr lang="en-US" altLang="en-US" sz="32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</p:txBody>
      </p:sp>
      <p:pic>
        <p:nvPicPr>
          <p:cNvPr id="5" name="Picture 4" descr="thing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895600" cy="216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ohn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8956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7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FURTHER INFORMATION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6430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hlinkClick r:id="rId2"/>
              </a:rPr>
              <a:t>www.msucares.com</a:t>
            </a:r>
            <a:endParaRPr lang="en-US" sz="4400" dirty="0" smtClean="0"/>
          </a:p>
          <a:p>
            <a:pPr algn="ctr"/>
            <a:r>
              <a:rPr lang="en-US" sz="4400" dirty="0"/>
              <a:t>l</a:t>
            </a:r>
            <a:r>
              <a:rPr lang="en-US" sz="4400" dirty="0" smtClean="0"/>
              <a:t>ivestock/goats and sheep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5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rgbClr val="006600"/>
                </a:solidFill>
              </a:rPr>
              <a:t>MOST COMMON HEALTH PROBLEMS FOR GOATS IN THE SOUTHERN U.S. </a:t>
            </a:r>
            <a:endParaRPr lang="en-US" altLang="en-US" sz="4000" b="1" dirty="0" smtClean="0">
              <a:solidFill>
                <a:srgbClr val="0066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724400" cy="4800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4000" u="sng" dirty="0"/>
              <a:t>Hoof </a:t>
            </a:r>
            <a:r>
              <a:rPr lang="en-US" altLang="en-US" sz="4000" u="sng" dirty="0" smtClean="0"/>
              <a:t>Problems</a:t>
            </a:r>
            <a:endParaRPr lang="en-US" altLang="en-US" sz="4000" u="sng" dirty="0"/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/>
              <a:t>Foot </a:t>
            </a:r>
            <a:r>
              <a:rPr lang="en-US" altLang="en-US" sz="4000" dirty="0" smtClean="0"/>
              <a:t>Rot</a:t>
            </a:r>
            <a:endParaRPr lang="en-US" altLang="en-US" sz="4000" dirty="0"/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/>
              <a:t>Foot </a:t>
            </a:r>
            <a:r>
              <a:rPr lang="en-US" altLang="en-US" sz="4000" dirty="0" smtClean="0"/>
              <a:t>Scald</a:t>
            </a:r>
            <a:endParaRPr lang="en-US" altLang="en-US" sz="40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4000" dirty="0" smtClean="0"/>
              <a:t>Respiratory Problems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 </a:t>
            </a:r>
            <a:r>
              <a:rPr lang="en-US" altLang="en-US" sz="4000" dirty="0" smtClean="0"/>
              <a:t> Pneumonia</a:t>
            </a:r>
            <a:endParaRPr lang="en-US" altLang="en-US" sz="40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4000" dirty="0" smtClean="0"/>
              <a:t>Digestive Problems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  Scours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4000" dirty="0"/>
              <a:t> </a:t>
            </a:r>
            <a:r>
              <a:rPr lang="en-US" altLang="en-US" sz="4000" dirty="0" smtClean="0"/>
              <a:t> Acidosis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4000" dirty="0"/>
              <a:t> </a:t>
            </a:r>
            <a:r>
              <a:rPr lang="en-US" altLang="en-US" sz="4000" dirty="0" smtClean="0"/>
              <a:t> Bloat</a:t>
            </a:r>
            <a:endParaRPr lang="en-US" altLang="en-US" sz="4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893">
            <a:off x="4810294" y="2572692"/>
            <a:ext cx="370720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4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020762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solidFill>
                  <a:srgbClr val="006600"/>
                </a:solidFill>
              </a:rPr>
              <a:t>CONTROLLING INTERNAL PARASITES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724400" cy="4800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 smtClean="0"/>
              <a:t>Pasture rest/rotation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 smtClean="0"/>
              <a:t>Multi-species grazing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 smtClean="0"/>
              <a:t>Zero grazing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 smtClean="0"/>
              <a:t>Browsing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 smtClean="0"/>
              <a:t>Manage grazing height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 smtClean="0"/>
              <a:t>Alternative forages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 smtClean="0"/>
              <a:t>Genetic selection within/between breeds</a:t>
            </a:r>
            <a:endParaRPr lang="en-US" alt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94" y="21336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020762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solidFill>
                  <a:srgbClr val="006600"/>
                </a:solidFill>
              </a:rPr>
              <a:t>CONTROLLING INTERNAL PARASITES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724400" cy="4800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3600" dirty="0"/>
              <a:t>Selective deworming</a:t>
            </a:r>
            <a:br>
              <a:rPr lang="en-US" altLang="en-US" sz="3600" dirty="0"/>
            </a:br>
            <a:r>
              <a:rPr lang="en-US" altLang="en-US" sz="2800" dirty="0"/>
              <a:t>Not everyone, not every month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dirty="0"/>
              <a:t>Proper drug </a:t>
            </a:r>
            <a:r>
              <a:rPr lang="en-US" altLang="en-US" sz="3600" dirty="0" smtClean="0"/>
              <a:t>use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 smtClean="0"/>
              <a:t>2-3 TIMES CATTLE DOSE!</a:t>
            </a:r>
            <a:endParaRPr lang="en-US" alt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dirty="0"/>
              <a:t>Fecal testing to determine effectiveness of drugs</a:t>
            </a:r>
            <a:br>
              <a:rPr lang="en-US" altLang="en-US" sz="3600" dirty="0"/>
            </a:br>
            <a:endParaRPr lang="en-US" altLang="en-US" sz="3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dirty="0" smtClean="0"/>
              <a:t>DRUG RESISTANCE IS A MAJOR ISSUE!</a:t>
            </a:r>
            <a:endParaRPr lang="en-US" alt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600" dirty="0" smtClean="0"/>
          </a:p>
        </p:txBody>
      </p:sp>
      <p:pic>
        <p:nvPicPr>
          <p:cNvPr id="5" name="Picture 4" descr="strongy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723220" cy="3429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3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163036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rgbClr val="006600"/>
                </a:solidFill>
              </a:rPr>
              <a:t>THE </a:t>
            </a:r>
            <a:r>
              <a:rPr lang="en-US" altLang="en-US" sz="4000" b="1" dirty="0" smtClean="0">
                <a:solidFill>
                  <a:srgbClr val="006600"/>
                </a:solidFill>
              </a:rPr>
              <a:t>FAMACHA</a:t>
            </a:r>
            <a:r>
              <a:rPr lang="en-US" altLang="en-US" sz="4000" b="1" baseline="30000" dirty="0" smtClean="0">
                <a:solidFill>
                  <a:srgbClr val="006600"/>
                </a:solidFill>
              </a:rPr>
              <a:t>©</a:t>
            </a:r>
            <a:r>
              <a:rPr lang="en-US" altLang="en-US" sz="40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4000" b="1" dirty="0" smtClean="0">
                <a:solidFill>
                  <a:srgbClr val="006600"/>
                </a:solidFill>
              </a:rPr>
              <a:t>SYSTEM</a:t>
            </a:r>
            <a:r>
              <a:rPr lang="en-US" altLang="en-US" sz="4000" b="1" dirty="0" smtClean="0">
                <a:solidFill>
                  <a:srgbClr val="006600"/>
                </a:solidFill>
                <a:latin typeface="Plump MT" pitchFamily="34" charset="0"/>
              </a:rPr>
              <a:t> </a:t>
            </a:r>
            <a:r>
              <a:rPr lang="en-US" altLang="en-US" sz="4000" b="1" dirty="0" smtClean="0">
                <a:solidFill>
                  <a:srgbClr val="006600"/>
                </a:solidFill>
                <a:latin typeface="Plump MT" pitchFamily="34" charset="0"/>
              </a:rPr>
              <a:t/>
            </a:r>
            <a:br>
              <a:rPr lang="en-US" altLang="en-US" sz="4000" b="1" dirty="0" smtClean="0">
                <a:solidFill>
                  <a:srgbClr val="006600"/>
                </a:solidFill>
                <a:latin typeface="Plump MT" pitchFamily="34" charset="0"/>
              </a:rPr>
            </a:br>
            <a:r>
              <a:rPr lang="en-US" altLang="en-US" sz="3100" b="1" dirty="0" smtClean="0">
                <a:solidFill>
                  <a:srgbClr val="006600"/>
                </a:solidFill>
                <a:latin typeface="Plump MT" pitchFamily="34" charset="0"/>
              </a:rPr>
              <a:t>For assessing anemia and barber pole worm infection in small ruminants</a:t>
            </a:r>
            <a:endParaRPr lang="en-US" altLang="en-US" sz="3100" dirty="0" smtClean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28675" name="Picture 3" descr="sheepeyeli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0363"/>
            <a:ext cx="296545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famacha chart 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54163"/>
            <a:ext cx="18161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FAMA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952">
            <a:off x="4702405" y="1654512"/>
            <a:ext cx="2092325" cy="141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542" name="Group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560175"/>
              </p:ext>
            </p:extLst>
          </p:nvPr>
        </p:nvGraphicFramePr>
        <p:xfrm>
          <a:off x="565150" y="3397873"/>
          <a:ext cx="6172200" cy="2365375"/>
        </p:xfrm>
        <a:graphic>
          <a:graphicData uri="http://schemas.openxmlformats.org/drawingml/2006/table">
            <a:tbl>
              <a:tblPr/>
              <a:tblGrid>
                <a:gridCol w="1371600"/>
                <a:gridCol w="1447800"/>
                <a:gridCol w="1371600"/>
                <a:gridCol w="1981200"/>
              </a:tblGrid>
              <a:tr h="682716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Clinical Category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Color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PCV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(hematocrit)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Deworming recommendation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Red-Pink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23-27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Pink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18-22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Pink-White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13-17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59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432051" y="60198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/>
              <a:t>The FAMACHA</a:t>
            </a:r>
            <a:r>
              <a:rPr lang="en-US" altLang="en-US" i="1" baseline="30000" dirty="0"/>
              <a:t>©</a:t>
            </a:r>
            <a:r>
              <a:rPr lang="en-US" altLang="en-US" i="1" dirty="0"/>
              <a:t> system should be used as part of an integrated parasite management program that employs other best management practices.</a:t>
            </a:r>
          </a:p>
        </p:txBody>
      </p:sp>
    </p:spTree>
    <p:extLst>
      <p:ext uri="{BB962C8B-B14F-4D97-AF65-F5344CB8AC3E}">
        <p14:creationId xmlns:p14="http://schemas.microsoft.com/office/powerpoint/2010/main" val="31741704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6000" b="1" i="1" dirty="0" smtClean="0"/>
              <a:t>TAKE HOME MESSAGE</a:t>
            </a:r>
            <a:endParaRPr lang="en-US" altLang="en-US" sz="6000" b="1" i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7772400" cy="5715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smtClean="0"/>
              <a:t>Deworming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 smtClean="0"/>
              <a:t>Establish a program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 smtClean="0"/>
              <a:t>Check fecal samples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 smtClean="0"/>
              <a:t>Use FAMACHA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3600" dirty="0" smtClean="0"/>
              <a:t>Deworm only when needed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3600" dirty="0" smtClean="0"/>
              <a:t>Rotate wormers </a:t>
            </a:r>
            <a:r>
              <a:rPr lang="en-US" altLang="en-US" sz="3600" dirty="0" smtClean="0"/>
              <a:t>ONLY </a:t>
            </a:r>
            <a:r>
              <a:rPr lang="en-US" altLang="en-US" sz="3600" dirty="0" smtClean="0"/>
              <a:t>when there is no </a:t>
            </a:r>
            <a:r>
              <a:rPr lang="en-US" altLang="en-US" sz="3600" dirty="0" smtClean="0"/>
              <a:t>response, then change class </a:t>
            </a:r>
            <a:r>
              <a:rPr lang="en-US" altLang="en-US" sz="3600" dirty="0" smtClean="0"/>
              <a:t>of </a:t>
            </a:r>
            <a:r>
              <a:rPr lang="en-US" altLang="en-US" sz="3600" dirty="0" smtClean="0"/>
              <a:t>product</a:t>
            </a:r>
            <a:endParaRPr lang="en-US" altLang="en-US" sz="3600" dirty="0" smtClean="0"/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3600" dirty="0" smtClean="0"/>
              <a:t>Give </a:t>
            </a:r>
            <a:r>
              <a:rPr lang="en-US" altLang="en-US" sz="3600" dirty="0" smtClean="0"/>
              <a:t>orally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3600" dirty="0" smtClean="0"/>
              <a:t>Use proper rate to avoid resistance</a:t>
            </a:r>
            <a:endParaRPr lang="en-US" altLang="en-US" sz="3600" dirty="0" smtClean="0"/>
          </a:p>
        </p:txBody>
      </p:sp>
      <p:pic>
        <p:nvPicPr>
          <p:cNvPr id="5" name="Picture 4" descr="PICT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 b="6"/>
          <a:stretch>
            <a:fillRect/>
          </a:stretch>
        </p:blipFill>
        <p:spPr bwMode="auto">
          <a:xfrm rot="892061">
            <a:off x="6350911" y="1539821"/>
            <a:ext cx="2201914" cy="227423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020762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solidFill>
                  <a:srgbClr val="006600"/>
                </a:solidFill>
              </a:rPr>
              <a:t>CONTROLLING INTERNAL PARASITES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724400" cy="4800600"/>
          </a:xfrm>
        </p:spPr>
        <p:txBody>
          <a:bodyPr>
            <a:noAutofit/>
          </a:bodyPr>
          <a:lstStyle/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 smtClean="0"/>
              <a:t>Tapeworm-</a:t>
            </a:r>
            <a:r>
              <a:rPr lang="en-US" altLang="en-US" sz="4000" dirty="0"/>
              <a:t>	</a:t>
            </a:r>
            <a:endParaRPr lang="en-US" altLang="en-US" sz="3600" dirty="0"/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/>
              <a:t>Lung </a:t>
            </a:r>
            <a:r>
              <a:rPr lang="en-US" altLang="en-US" sz="4000" dirty="0" smtClean="0"/>
              <a:t>Worm-</a:t>
            </a:r>
            <a:endParaRPr lang="en-US" altLang="en-US" sz="4000" dirty="0"/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/>
              <a:t>Liver </a:t>
            </a:r>
            <a:r>
              <a:rPr lang="en-US" altLang="en-US" sz="4000" dirty="0" smtClean="0"/>
              <a:t>Fluke-</a:t>
            </a:r>
            <a:endParaRPr lang="en-US" altLang="en-US" sz="4000" dirty="0"/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/>
              <a:t>Meningeal </a:t>
            </a:r>
            <a:r>
              <a:rPr lang="en-US" altLang="en-US" sz="4000" dirty="0" smtClean="0"/>
              <a:t>Worm-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en-US" altLang="en-US" sz="4000" dirty="0"/>
              <a:t>	</a:t>
            </a:r>
            <a:r>
              <a:rPr lang="en-US" altLang="en-US" sz="4000" dirty="0" smtClean="0"/>
              <a:t>Minor problems 	with </a:t>
            </a:r>
            <a:r>
              <a:rPr lang="en-US" altLang="en-US" sz="4000" dirty="0"/>
              <a:t>good </a:t>
            </a:r>
            <a:r>
              <a:rPr lang="en-US" altLang="en-US" sz="4000" dirty="0" smtClean="0"/>
              <a:t>herd 	health 	management</a:t>
            </a:r>
            <a:endParaRPr lang="en-US" altLang="en-US" sz="4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600" dirty="0" smtClean="0"/>
          </a:p>
        </p:txBody>
      </p:sp>
      <p:pic>
        <p:nvPicPr>
          <p:cNvPr id="6" name="Picture 5" descr="browng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438400"/>
            <a:ext cx="3349625" cy="31432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8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006600"/>
                </a:solidFill>
              </a:rPr>
              <a:t>COCCIDIA</a:t>
            </a:r>
            <a:r>
              <a:rPr lang="en-US" altLang="en-US" b="1" dirty="0" smtClean="0">
                <a:solidFill>
                  <a:srgbClr val="006600"/>
                </a:solidFill>
              </a:rPr>
              <a:t/>
            </a:r>
            <a:br>
              <a:rPr lang="en-US" altLang="en-US" b="1" dirty="0" smtClean="0">
                <a:solidFill>
                  <a:srgbClr val="006600"/>
                </a:solidFill>
              </a:rPr>
            </a:br>
            <a:r>
              <a:rPr lang="en-US" altLang="en-US" sz="2400" b="1" dirty="0" smtClean="0">
                <a:solidFill>
                  <a:srgbClr val="006600"/>
                </a:solidFill>
              </a:rPr>
              <a:t>**Can 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be a serious 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problem 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in kid goats**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6482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Single-cell protozoa that damage lining of small intestines and cause diarrhea in kids.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Species and site-specific.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Prevention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Good sanitation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Proper stocking/penning rates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Use of coccidiostats in water, feed, or mineral.</a:t>
            </a:r>
          </a:p>
          <a:p>
            <a:pPr marL="594360" lvl="2" indent="0" eaLnBrk="1" hangingPunct="1">
              <a:lnSpc>
                <a:spcPct val="90000"/>
              </a:lnSpc>
              <a:buNone/>
            </a:pPr>
            <a:r>
              <a:rPr lang="en-US" altLang="en-US" sz="1800" dirty="0" smtClean="0"/>
              <a:t>Bovatec®, Rumensin® </a:t>
            </a:r>
            <a:br>
              <a:rPr lang="en-US" altLang="en-US" sz="1800" dirty="0" smtClean="0"/>
            </a:br>
            <a:r>
              <a:rPr lang="en-US" altLang="en-US" sz="1800" dirty="0" smtClean="0"/>
              <a:t>and Deccox®</a:t>
            </a:r>
          </a:p>
          <a:p>
            <a:pPr marL="594360" lvl="2" indent="0" eaLnBrk="1" hangingPunct="1">
              <a:lnSpc>
                <a:spcPct val="90000"/>
              </a:lnSpc>
              <a:buNone/>
            </a:pPr>
            <a:r>
              <a:rPr lang="en-US" altLang="en-US" sz="1800" dirty="0" smtClean="0"/>
              <a:t>Corid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Treat with Corid or sulfa drugs</a:t>
            </a:r>
          </a:p>
        </p:txBody>
      </p:sp>
      <p:pic>
        <p:nvPicPr>
          <p:cNvPr id="29700" name="Picture 4" descr="DSCN6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/>
          <a:stretch>
            <a:fillRect/>
          </a:stretch>
        </p:blipFill>
        <p:spPr bwMode="auto">
          <a:xfrm>
            <a:off x="381000" y="1447800"/>
            <a:ext cx="3886200" cy="3735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" y="5988050"/>
            <a:ext cx="8610600" cy="336550"/>
          </a:xfrm>
          <a:prstGeom prst="rect">
            <a:avLst/>
          </a:prstGeom>
          <a:solidFill>
            <a:srgbClr val="FFFF9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cs typeface="Arial" charset="0"/>
              </a:rPr>
              <a:t>***Rumensin®, Bovatec®, and Deccox® are toxic to horses, donkeys, and mules.***</a:t>
            </a:r>
          </a:p>
        </p:txBody>
      </p:sp>
    </p:spTree>
    <p:extLst>
      <p:ext uri="{BB962C8B-B14F-4D97-AF65-F5344CB8AC3E}">
        <p14:creationId xmlns:p14="http://schemas.microsoft.com/office/powerpoint/2010/main" val="321468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</TotalTime>
  <Words>572</Words>
  <Application>Microsoft Office PowerPoint</Application>
  <PresentationFormat>On-screen Show (4:3)</PresentationFormat>
  <Paragraphs>206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MEAT GOAT PROBLEMS</vt:lpstr>
      <vt:lpstr>MOST COMMON HEALTH PROBLEMS FOR GOATS IN THE SOUTHERN U.S. </vt:lpstr>
      <vt:lpstr>MOST COMMON HEALTH PROBLEMS FOR GOATS IN THE SOUTHERN U.S. </vt:lpstr>
      <vt:lpstr>CONTROLLING INTERNAL PARASITES</vt:lpstr>
      <vt:lpstr>CONTROLLING INTERNAL PARASITES</vt:lpstr>
      <vt:lpstr>THE FAMACHA© SYSTEM  For assessing anemia and barber pole worm infection in small ruminants</vt:lpstr>
      <vt:lpstr>TAKE HOME MESSAGE</vt:lpstr>
      <vt:lpstr>CONTROLLING INTERNAL PARASITES</vt:lpstr>
      <vt:lpstr>COCCIDIA **Can be a serious problem in kid goats**</vt:lpstr>
      <vt:lpstr>HOOF PROBLEMS</vt:lpstr>
      <vt:lpstr>HOOF PROBLEMS</vt:lpstr>
      <vt:lpstr>RESPIRATORY PROBLEMS</vt:lpstr>
      <vt:lpstr>RESPIRATORY PROBLEMS</vt:lpstr>
      <vt:lpstr>RESPIRATORY SYMPTOMS Coughing, Nasal Discharge, Congestion, Wheezing, Sneezing, Fever</vt:lpstr>
      <vt:lpstr>DIGESTIVE PROBLEMS</vt:lpstr>
      <vt:lpstr>TREATING DIGESTIVE PROBLEMS</vt:lpstr>
      <vt:lpstr>QUICK HITS</vt:lpstr>
      <vt:lpstr>URINARY CALCULI</vt:lpstr>
      <vt:lpstr>URINARY CALCULI</vt:lpstr>
      <vt:lpstr>URINARY CALCULI</vt:lpstr>
      <vt:lpstr>OVEREATING AND TETANUS</vt:lpstr>
      <vt:lpstr>OVEREATING AND TETANUS</vt:lpstr>
      <vt:lpstr>DISEASES OF CONCERN</vt:lpstr>
      <vt:lpstr>DISEASES OF CONCERN</vt:lpstr>
      <vt:lpstr>DISEASES OF CONCERN</vt:lpstr>
      <vt:lpstr>FOR FURTHER INFORMATION</vt:lpstr>
    </vt:vector>
  </TitlesOfParts>
  <Company>MSU Extension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GOAT 99.9</dc:title>
  <dc:creator>Extension Service</dc:creator>
  <cp:lastModifiedBy>Extension Service</cp:lastModifiedBy>
  <cp:revision>24</cp:revision>
  <dcterms:created xsi:type="dcterms:W3CDTF">2014-02-26T16:38:30Z</dcterms:created>
  <dcterms:modified xsi:type="dcterms:W3CDTF">2014-02-26T18:54:30Z</dcterms:modified>
</cp:coreProperties>
</file>